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679" r:id="rId2"/>
  </p:sldMasterIdLst>
  <p:notesMasterIdLst>
    <p:notesMasterId r:id="rId28"/>
  </p:notesMasterIdLst>
  <p:sldIdLst>
    <p:sldId id="325" r:id="rId3"/>
    <p:sldId id="257" r:id="rId4"/>
    <p:sldId id="258" r:id="rId5"/>
    <p:sldId id="297" r:id="rId6"/>
    <p:sldId id="268" r:id="rId7"/>
    <p:sldId id="309" r:id="rId8"/>
    <p:sldId id="311" r:id="rId9"/>
    <p:sldId id="263" r:id="rId10"/>
    <p:sldId id="312" r:id="rId11"/>
    <p:sldId id="313" r:id="rId12"/>
    <p:sldId id="314" r:id="rId13"/>
    <p:sldId id="315" r:id="rId14"/>
    <p:sldId id="328" r:id="rId15"/>
    <p:sldId id="273" r:id="rId16"/>
    <p:sldId id="318" r:id="rId17"/>
    <p:sldId id="319" r:id="rId18"/>
    <p:sldId id="317" r:id="rId19"/>
    <p:sldId id="320" r:id="rId20"/>
    <p:sldId id="321" r:id="rId21"/>
    <p:sldId id="326" r:id="rId22"/>
    <p:sldId id="294" r:id="rId23"/>
    <p:sldId id="295" r:id="rId24"/>
    <p:sldId id="292" r:id="rId25"/>
    <p:sldId id="293" r:id="rId26"/>
    <p:sldId id="329" r:id="rId27"/>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DF4E3"/>
    <a:srgbClr val="CFF3CD"/>
    <a:srgbClr val="FFFFCC"/>
    <a:srgbClr val="FDA907"/>
    <a:srgbClr val="FFBF61"/>
    <a:srgbClr val="BFD792"/>
    <a:srgbClr val="C18002"/>
    <a:srgbClr val="FECB6A"/>
    <a:srgbClr val="708F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7" autoAdjust="0"/>
    <p:restoredTop sz="68341" autoAdjust="0"/>
  </p:normalViewPr>
  <p:slideViewPr>
    <p:cSldViewPr snapToGrid="0" snapToObjects="1">
      <p:cViewPr>
        <p:scale>
          <a:sx n="68" d="100"/>
          <a:sy n="68" d="100"/>
        </p:scale>
        <p:origin x="1107" y="90"/>
      </p:cViewPr>
      <p:guideLst/>
    </p:cSldViewPr>
  </p:slideViewPr>
  <p:notesTextViewPr>
    <p:cViewPr>
      <p:scale>
        <a:sx n="1" d="1"/>
        <a:sy n="1" d="1"/>
      </p:scale>
      <p:origin x="0" y="0"/>
    </p:cViewPr>
  </p:notesTextViewPr>
  <p:sorterViewPr>
    <p:cViewPr>
      <p:scale>
        <a:sx n="100" d="100"/>
        <a:sy n="100" d="100"/>
      </p:scale>
      <p:origin x="0" y="-2523"/>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8B8E9B-6925-4E6D-8EB6-52818D738683}" type="datetimeFigureOut">
              <a:rPr lang="zh-CN" altLang="en-US" smtClean="0"/>
              <a:t>2019/6/4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C3DA9-9555-4405-849B-B6E6D880F5BA}" type="slidenum">
              <a:rPr lang="zh-CN" altLang="en-US" smtClean="0"/>
              <a:t>‹#›</a:t>
            </a:fld>
            <a:endParaRPr lang="zh-CN" altLang="en-US"/>
          </a:p>
        </p:txBody>
      </p:sp>
    </p:spTree>
    <p:extLst>
      <p:ext uri="{BB962C8B-B14F-4D97-AF65-F5344CB8AC3E}">
        <p14:creationId xmlns:p14="http://schemas.microsoft.com/office/powerpoint/2010/main" val="26551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各位老师们上午好！我是</a:t>
            </a:r>
            <a:r>
              <a:rPr lang="en-US" altLang="zh-CN" sz="1200" kern="1200" dirty="0" smtClean="0">
                <a:solidFill>
                  <a:schemeClr val="tx1"/>
                </a:solidFill>
                <a:effectLst/>
                <a:latin typeface="+mn-lt"/>
                <a:ea typeface="+mn-ea"/>
                <a:cs typeface="+mn-cs"/>
              </a:rPr>
              <a:t>2015</a:t>
            </a:r>
            <a:r>
              <a:rPr lang="zh-CN" altLang="zh-CN" sz="1200" kern="1200" dirty="0" smtClean="0">
                <a:solidFill>
                  <a:schemeClr val="tx1"/>
                </a:solidFill>
                <a:effectLst/>
                <a:latin typeface="+mn-lt"/>
                <a:ea typeface="+mn-ea"/>
                <a:cs typeface="+mn-cs"/>
              </a:rPr>
              <a:t>级少年班学院的学生韦清，我的毕业论文题为《面向移动机器人的行人追踪跟随的研究与实现》，指导老师为陈小平教授。</a:t>
            </a:r>
          </a:p>
          <a:p>
            <a:endParaRPr lang="zh-CN" altLang="en-US" dirty="0"/>
          </a:p>
        </p:txBody>
      </p:sp>
      <p:sp>
        <p:nvSpPr>
          <p:cNvPr id="4" name="灯片编号占位符 3"/>
          <p:cNvSpPr>
            <a:spLocks noGrp="1"/>
          </p:cNvSpPr>
          <p:nvPr>
            <p:ph type="sldNum" sz="quarter" idx="10"/>
          </p:nvPr>
        </p:nvSpPr>
        <p:spPr/>
        <p:txBody>
          <a:bodyPr/>
          <a:lstStyle/>
          <a:p>
            <a:fld id="{66CC3DA9-9555-4405-849B-B6E6D880F5BA}" type="slidenum">
              <a:rPr lang="zh-CN" altLang="en-US" smtClean="0"/>
              <a:t>1</a:t>
            </a:fld>
            <a:endParaRPr lang="zh-CN" altLang="en-US"/>
          </a:p>
        </p:txBody>
      </p:sp>
    </p:spTree>
    <p:extLst>
      <p:ext uri="{BB962C8B-B14F-4D97-AF65-F5344CB8AC3E}">
        <p14:creationId xmlns:p14="http://schemas.microsoft.com/office/powerpoint/2010/main" val="1921117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这是它的定位、尺度估计和更新过程。</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CC3DA9-9555-4405-849B-B6E6D880F5BA}" type="slidenum">
              <a:rPr lang="zh-CN" altLang="en-US" smtClean="0"/>
              <a:t>10</a:t>
            </a:fld>
            <a:endParaRPr lang="zh-CN" altLang="en-US"/>
          </a:p>
        </p:txBody>
      </p:sp>
    </p:spTree>
    <p:extLst>
      <p:ext uri="{BB962C8B-B14F-4D97-AF65-F5344CB8AC3E}">
        <p14:creationId xmlns:p14="http://schemas.microsoft.com/office/powerpoint/2010/main" val="3885725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CSR-DCF</a:t>
            </a:r>
            <a:r>
              <a:rPr lang="zh-CN" altLang="zh-CN" sz="1200" kern="1200" dirty="0" smtClean="0">
                <a:solidFill>
                  <a:schemeClr val="tx1"/>
                </a:solidFill>
                <a:effectLst/>
                <a:latin typeface="+mn-lt"/>
                <a:ea typeface="+mn-ea"/>
                <a:cs typeface="+mn-cs"/>
              </a:rPr>
              <a:t>是一个非常优秀的目标追踪算法，但也存在一些问题。首先，作为一个在线更新参数的算法，它在追踪过程中可能会</a:t>
            </a:r>
            <a:r>
              <a:rPr lang="zh-CN" altLang="en-US" sz="1200" kern="1200" dirty="0" smtClean="0">
                <a:solidFill>
                  <a:schemeClr val="tx1"/>
                </a:solidFill>
                <a:effectLst/>
                <a:latin typeface="+mn-lt"/>
                <a:ea typeface="+mn-ea"/>
                <a:cs typeface="+mn-cs"/>
              </a:rPr>
              <a:t>引入噪音、</a:t>
            </a:r>
            <a:r>
              <a:rPr lang="zh-CN" altLang="zh-CN" sz="1200" kern="1200" dirty="0" smtClean="0">
                <a:solidFill>
                  <a:schemeClr val="tx1"/>
                </a:solidFill>
                <a:effectLst/>
                <a:latin typeface="+mn-lt"/>
                <a:ea typeface="+mn-ea"/>
                <a:cs typeface="+mn-cs"/>
              </a:rPr>
              <a:t>累计误差，使结果区域慢慢偏离目标；其次，在</a:t>
            </a:r>
            <a:r>
              <a:rPr lang="zh-CN" altLang="en-US" sz="1200" kern="1200" dirty="0" smtClean="0">
                <a:solidFill>
                  <a:schemeClr val="tx1"/>
                </a:solidFill>
                <a:effectLst/>
                <a:latin typeface="+mn-lt"/>
                <a:ea typeface="+mn-ea"/>
                <a:cs typeface="+mn-cs"/>
              </a:rPr>
              <a:t>由于完全遮挡等原因造成了追踪失败后，</a:t>
            </a:r>
            <a:r>
              <a:rPr lang="zh-CN" altLang="zh-CN" sz="1200" kern="1200" dirty="0" smtClean="0">
                <a:solidFill>
                  <a:schemeClr val="tx1"/>
                </a:solidFill>
                <a:effectLst/>
                <a:latin typeface="+mn-lt"/>
                <a:ea typeface="+mn-ea"/>
                <a:cs typeface="+mn-cs"/>
              </a:rPr>
              <a:t>无法</a:t>
            </a:r>
            <a:r>
              <a:rPr lang="zh-CN" altLang="en-US" sz="1200" kern="1200" dirty="0" smtClean="0">
                <a:solidFill>
                  <a:schemeClr val="tx1"/>
                </a:solidFill>
                <a:effectLst/>
                <a:latin typeface="+mn-lt"/>
                <a:ea typeface="+mn-ea"/>
                <a:cs typeface="+mn-cs"/>
              </a:rPr>
              <a:t>主动进行</a:t>
            </a:r>
            <a:r>
              <a:rPr lang="zh-CN" altLang="zh-CN" sz="1200" kern="1200" dirty="0" smtClean="0">
                <a:solidFill>
                  <a:schemeClr val="tx1"/>
                </a:solidFill>
                <a:effectLst/>
                <a:latin typeface="+mn-lt"/>
                <a:ea typeface="+mn-ea"/>
                <a:cs typeface="+mn-cs"/>
              </a:rPr>
              <a:t>恢复；此外，该算法不能可靠地报告跟踪失败。</a:t>
            </a:r>
          </a:p>
        </p:txBody>
      </p:sp>
      <p:sp>
        <p:nvSpPr>
          <p:cNvPr id="4" name="灯片编号占位符 3"/>
          <p:cNvSpPr>
            <a:spLocks noGrp="1"/>
          </p:cNvSpPr>
          <p:nvPr>
            <p:ph type="sldNum" sz="quarter" idx="10"/>
          </p:nvPr>
        </p:nvSpPr>
        <p:spPr/>
        <p:txBody>
          <a:bodyPr/>
          <a:lstStyle/>
          <a:p>
            <a:fld id="{66CC3DA9-9555-4405-849B-B6E6D880F5BA}" type="slidenum">
              <a:rPr lang="zh-CN" altLang="en-US" smtClean="0"/>
              <a:t>11</a:t>
            </a:fld>
            <a:endParaRPr lang="zh-CN" altLang="en-US"/>
          </a:p>
        </p:txBody>
      </p:sp>
    </p:spTree>
    <p:extLst>
      <p:ext uri="{BB962C8B-B14F-4D97-AF65-F5344CB8AC3E}">
        <p14:creationId xmlns:p14="http://schemas.microsoft.com/office/powerpoint/2010/main" val="4095158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defTabSz="1219170">
              <a:lnSpc>
                <a:spcPct val="150000"/>
              </a:lnSpc>
              <a:buFont typeface="Arial" panose="020B0604020202020204" pitchFamily="34" charset="0"/>
              <a:buNone/>
            </a:pPr>
            <a:r>
              <a:rPr lang="zh-CN" altLang="en-US" sz="1867" b="0" kern="0" dirty="0" smtClean="0">
                <a:solidFill>
                  <a:schemeClr val="accent6">
                    <a:lumMod val="50000"/>
                  </a:schemeClr>
                </a:solidFill>
              </a:rPr>
              <a:t>为了解决这些问题，我在系统中加入了一个行人检测器来验证跟踪结果，报告跟踪失败和辅助恢复。</a:t>
            </a:r>
            <a:endParaRPr lang="en-US" altLang="zh-CN" sz="1867" b="0" kern="0" dirty="0" smtClean="0">
              <a:solidFill>
                <a:schemeClr val="accent6">
                  <a:lumMod val="50000"/>
                </a:schemeClr>
              </a:solidFill>
            </a:endParaRPr>
          </a:p>
          <a:p>
            <a:pPr marL="0" indent="0" defTabSz="1219170">
              <a:lnSpc>
                <a:spcPct val="150000"/>
              </a:lnSpc>
              <a:buFont typeface="Arial" panose="020B0604020202020204" pitchFamily="34" charset="0"/>
              <a:buNone/>
            </a:pPr>
            <a:r>
              <a:rPr lang="zh-CN" altLang="en-US" sz="1867" b="0" kern="0" dirty="0" smtClean="0">
                <a:solidFill>
                  <a:schemeClr val="accent6">
                    <a:lumMod val="50000"/>
                  </a:schemeClr>
                </a:solidFill>
              </a:rPr>
              <a:t>行人检测器包括特征提取和分类器两部分。特征是通过特定算法提取出的含有图片关键信息的向量。</a:t>
            </a:r>
            <a:endParaRPr lang="en-US" altLang="zh-CN" sz="1867" b="0" kern="0" dirty="0" smtClean="0">
              <a:solidFill>
                <a:schemeClr val="accent6">
                  <a:lumMod val="50000"/>
                </a:schemeClr>
              </a:solidFill>
            </a:endParaRPr>
          </a:p>
          <a:p>
            <a:pPr marL="0" indent="0" defTabSz="1219170">
              <a:lnSpc>
                <a:spcPct val="150000"/>
              </a:lnSpc>
              <a:buFont typeface="Arial" panose="020B0604020202020204" pitchFamily="34" charset="0"/>
              <a:buNone/>
            </a:pPr>
            <a:r>
              <a:rPr lang="zh-CN" altLang="en-US" sz="1867" kern="0" dirty="0" smtClean="0">
                <a:solidFill>
                  <a:schemeClr val="accent6">
                    <a:lumMod val="50000"/>
                  </a:schemeClr>
                </a:solidFill>
              </a:rPr>
              <a:t>梯度方向直方图能够描述物体的边缘和纹理，是行人检测中最为常用的特征描述子之一。但它对于不同行人之间进行分辨效果不佳，所以另外使用颜色直方图进行补充。颜色直方图表示图像区域中的颜色分布，可以在一定程度上描述人的衣着、肤色等特征。</a:t>
            </a:r>
            <a:endParaRPr lang="en-US" altLang="zh-CN" sz="1867" kern="0" dirty="0" smtClean="0">
              <a:solidFill>
                <a:schemeClr val="accent6">
                  <a:lumMod val="50000"/>
                </a:schemeClr>
              </a:solidFill>
            </a:endParaRPr>
          </a:p>
        </p:txBody>
      </p:sp>
      <p:sp>
        <p:nvSpPr>
          <p:cNvPr id="4" name="灯片编号占位符 3"/>
          <p:cNvSpPr>
            <a:spLocks noGrp="1"/>
          </p:cNvSpPr>
          <p:nvPr>
            <p:ph type="sldNum" sz="quarter" idx="10"/>
          </p:nvPr>
        </p:nvSpPr>
        <p:spPr/>
        <p:txBody>
          <a:bodyPr/>
          <a:lstStyle/>
          <a:p>
            <a:fld id="{66CC3DA9-9555-4405-849B-B6E6D880F5BA}" type="slidenum">
              <a:rPr lang="zh-CN" altLang="en-US" smtClean="0"/>
              <a:t>12</a:t>
            </a:fld>
            <a:endParaRPr lang="zh-CN" altLang="en-US"/>
          </a:p>
        </p:txBody>
      </p:sp>
    </p:spTree>
    <p:extLst>
      <p:ext uri="{BB962C8B-B14F-4D97-AF65-F5344CB8AC3E}">
        <p14:creationId xmlns:p14="http://schemas.microsoft.com/office/powerpoint/2010/main" val="440389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0" dirty="0" smtClean="0">
                <a:solidFill>
                  <a:schemeClr val="accent6">
                    <a:lumMod val="50000"/>
                  </a:schemeClr>
                </a:solidFill>
              </a:rPr>
              <a:t>在初始化分类器时，使用追踪器前若干帧的输出来对分类器进行训练。在之后的过程中，每</a:t>
            </a:r>
            <a:r>
              <a:rPr lang="en-US" altLang="zh-CN" sz="1200" kern="0" dirty="0" smtClean="0">
                <a:solidFill>
                  <a:schemeClr val="accent6">
                    <a:lumMod val="50000"/>
                  </a:schemeClr>
                </a:solidFill>
              </a:rPr>
              <a:t>10</a:t>
            </a:r>
            <a:r>
              <a:rPr lang="zh-CN" altLang="en-US" sz="1200" kern="0" dirty="0" smtClean="0">
                <a:solidFill>
                  <a:schemeClr val="accent6">
                    <a:lumMod val="50000"/>
                  </a:schemeClr>
                </a:solidFill>
              </a:rPr>
              <a:t>帧使用分类器对追踪器的结果进行一次验证，若连续若干次验证都为负，则认为追踪器发生了错误。当追踪器错误或失败后，对每个输入帧通过滑窗法得到一些不同尺度上的搜索窗口，由分类器判断每个搜索窗口是否属于目标，若属于，则追踪器使用该窗口继续进行追踪。</a:t>
            </a:r>
            <a:endParaRPr lang="en-US" altLang="zh-CN" sz="1200" kern="0" dirty="0" smtClean="0">
              <a:solidFill>
                <a:schemeClr val="accent6">
                  <a:lumMod val="50000"/>
                </a:schemeClr>
              </a:solidFill>
            </a:endParaRPr>
          </a:p>
          <a:p>
            <a:endParaRPr lang="zh-CN" altLang="en-US" dirty="0"/>
          </a:p>
        </p:txBody>
      </p:sp>
      <p:sp>
        <p:nvSpPr>
          <p:cNvPr id="4" name="灯片编号占位符 3"/>
          <p:cNvSpPr>
            <a:spLocks noGrp="1"/>
          </p:cNvSpPr>
          <p:nvPr>
            <p:ph type="sldNum" sz="quarter" idx="10"/>
          </p:nvPr>
        </p:nvSpPr>
        <p:spPr/>
        <p:txBody>
          <a:bodyPr/>
          <a:lstStyle/>
          <a:p>
            <a:fld id="{66CC3DA9-9555-4405-849B-B6E6D880F5BA}" type="slidenum">
              <a:rPr lang="zh-CN" altLang="en-US" smtClean="0"/>
              <a:t>13</a:t>
            </a:fld>
            <a:endParaRPr lang="zh-CN" altLang="en-US"/>
          </a:p>
        </p:txBody>
      </p:sp>
    </p:spTree>
    <p:extLst>
      <p:ext uri="{BB962C8B-B14F-4D97-AF65-F5344CB8AC3E}">
        <p14:creationId xmlns:p14="http://schemas.microsoft.com/office/powerpoint/2010/main" val="2477715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CC3DA9-9555-4405-849B-B6E6D880F5BA}" type="slidenum">
              <a:rPr lang="zh-CN" altLang="en-US" smtClean="0"/>
              <a:t>14</a:t>
            </a:fld>
            <a:endParaRPr lang="zh-CN" altLang="en-US"/>
          </a:p>
        </p:txBody>
      </p:sp>
    </p:spTree>
    <p:extLst>
      <p:ext uri="{BB962C8B-B14F-4D97-AF65-F5344CB8AC3E}">
        <p14:creationId xmlns:p14="http://schemas.microsoft.com/office/powerpoint/2010/main" val="511651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在系统测试中，首先设置三个评估标准，分别为重叠率、偏移率和运行速度。</a:t>
            </a:r>
            <a:endParaRPr lang="zh-CN" altLang="en-US" dirty="0"/>
          </a:p>
        </p:txBody>
      </p:sp>
      <p:sp>
        <p:nvSpPr>
          <p:cNvPr id="4" name="灯片编号占位符 3"/>
          <p:cNvSpPr>
            <a:spLocks noGrp="1"/>
          </p:cNvSpPr>
          <p:nvPr>
            <p:ph type="sldNum" sz="quarter" idx="10"/>
          </p:nvPr>
        </p:nvSpPr>
        <p:spPr/>
        <p:txBody>
          <a:bodyPr/>
          <a:lstStyle/>
          <a:p>
            <a:fld id="{66CC3DA9-9555-4405-849B-B6E6D880F5BA}" type="slidenum">
              <a:rPr lang="zh-CN" altLang="en-US" smtClean="0"/>
              <a:t>15</a:t>
            </a:fld>
            <a:endParaRPr lang="zh-CN" altLang="en-US"/>
          </a:p>
        </p:txBody>
      </p:sp>
    </p:spTree>
    <p:extLst>
      <p:ext uri="{BB962C8B-B14F-4D97-AF65-F5344CB8AC3E}">
        <p14:creationId xmlns:p14="http://schemas.microsoft.com/office/powerpoint/2010/main" val="375558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使用</a:t>
            </a:r>
            <a:r>
              <a:rPr lang="en-US" altLang="zh-CN" dirty="0" smtClean="0"/>
              <a:t>TB-100</a:t>
            </a:r>
            <a:r>
              <a:rPr lang="zh-CN" altLang="en-US" dirty="0" smtClean="0"/>
              <a:t>数据集中的</a:t>
            </a:r>
            <a:r>
              <a:rPr lang="en-US" altLang="zh-CN" dirty="0" smtClean="0"/>
              <a:t>14</a:t>
            </a:r>
            <a:r>
              <a:rPr lang="zh-CN" altLang="en-US" dirty="0" smtClean="0"/>
              <a:t>个行人追踪视频序列，共</a:t>
            </a:r>
            <a:r>
              <a:rPr lang="en-US" altLang="zh-CN" dirty="0" smtClean="0"/>
              <a:t>6448</a:t>
            </a:r>
            <a:r>
              <a:rPr lang="zh-CN" altLang="en-US" dirty="0" smtClean="0"/>
              <a:t>帧进行测试，比较了本文的方法和</a:t>
            </a:r>
            <a:r>
              <a:rPr lang="en-US" altLang="zh-CN" dirty="0" smtClean="0"/>
              <a:t>CSR-DCF</a:t>
            </a:r>
            <a:r>
              <a:rPr lang="zh-CN" altLang="en-US" dirty="0" smtClean="0"/>
              <a:t>算法。结果如图所示。可以看出，加入行人检测器后，追踪失败的帧数大大降低，准确度有所提高。</a:t>
            </a:r>
            <a:endParaRPr lang="en-US" altLang="zh-CN" dirty="0" smtClean="0"/>
          </a:p>
        </p:txBody>
      </p:sp>
      <p:sp>
        <p:nvSpPr>
          <p:cNvPr id="4" name="灯片编号占位符 3"/>
          <p:cNvSpPr>
            <a:spLocks noGrp="1"/>
          </p:cNvSpPr>
          <p:nvPr>
            <p:ph type="sldNum" sz="quarter" idx="10"/>
          </p:nvPr>
        </p:nvSpPr>
        <p:spPr/>
        <p:txBody>
          <a:bodyPr/>
          <a:lstStyle/>
          <a:p>
            <a:fld id="{66CC3DA9-9555-4405-849B-B6E6D880F5BA}" type="slidenum">
              <a:rPr lang="zh-CN" altLang="en-US" smtClean="0"/>
              <a:t>16</a:t>
            </a:fld>
            <a:endParaRPr lang="zh-CN" altLang="en-US"/>
          </a:p>
        </p:txBody>
      </p:sp>
    </p:spTree>
    <p:extLst>
      <p:ext uri="{BB962C8B-B14F-4D97-AF65-F5344CB8AC3E}">
        <p14:creationId xmlns:p14="http://schemas.microsoft.com/office/powerpoint/2010/main" val="1833161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本文的算法最终可以实现一个完整的行人跟随系统。该系统由四部分组成：对目标用户进行注册的系统初始化模块、在每一帧上运行的追踪器模块、对追踪器结果进行验证和错误恢复的检测器模块，以及定位和导航模块。</a:t>
            </a:r>
            <a:endParaRPr lang="zh-CN" altLang="en-US" dirty="0"/>
          </a:p>
        </p:txBody>
      </p:sp>
      <p:sp>
        <p:nvSpPr>
          <p:cNvPr id="4" name="灯片编号占位符 3"/>
          <p:cNvSpPr>
            <a:spLocks noGrp="1"/>
          </p:cNvSpPr>
          <p:nvPr>
            <p:ph type="sldNum" sz="quarter" idx="10"/>
          </p:nvPr>
        </p:nvSpPr>
        <p:spPr/>
        <p:txBody>
          <a:bodyPr/>
          <a:lstStyle/>
          <a:p>
            <a:fld id="{66CC3DA9-9555-4405-849B-B6E6D880F5BA}" type="slidenum">
              <a:rPr lang="zh-CN" altLang="en-US" smtClean="0"/>
              <a:t>17</a:t>
            </a:fld>
            <a:endParaRPr lang="zh-CN" altLang="en-US"/>
          </a:p>
        </p:txBody>
      </p:sp>
    </p:spTree>
    <p:extLst>
      <p:ext uri="{BB962C8B-B14F-4D97-AF65-F5344CB8AC3E}">
        <p14:creationId xmlns:p14="http://schemas.microsoft.com/office/powerpoint/2010/main" val="48758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CC3DA9-9555-4405-849B-B6E6D880F5BA}" type="slidenum">
              <a:rPr lang="zh-CN" altLang="en-US" smtClean="0"/>
              <a:t>19</a:t>
            </a:fld>
            <a:endParaRPr lang="zh-CN" altLang="en-US"/>
          </a:p>
        </p:txBody>
      </p:sp>
    </p:spTree>
    <p:extLst>
      <p:ext uri="{BB962C8B-B14F-4D97-AF65-F5344CB8AC3E}">
        <p14:creationId xmlns:p14="http://schemas.microsoft.com/office/powerpoint/2010/main" val="2726261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CC3DA9-9555-4405-849B-B6E6D880F5BA}" type="slidenum">
              <a:rPr lang="zh-CN" altLang="en-US" smtClean="0"/>
              <a:t>20</a:t>
            </a:fld>
            <a:endParaRPr lang="zh-CN" altLang="en-US"/>
          </a:p>
        </p:txBody>
      </p:sp>
    </p:spTree>
    <p:extLst>
      <p:ext uri="{BB962C8B-B14F-4D97-AF65-F5344CB8AC3E}">
        <p14:creationId xmlns:p14="http://schemas.microsoft.com/office/powerpoint/2010/main" val="3069274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下面我将</a:t>
            </a:r>
            <a:r>
              <a:rPr lang="zh-CN" altLang="en-US" sz="1200" kern="1200" dirty="0" smtClean="0">
                <a:solidFill>
                  <a:schemeClr val="tx1"/>
                </a:solidFill>
                <a:effectLst/>
                <a:latin typeface="+mn-lt"/>
                <a:ea typeface="+mn-ea"/>
                <a:cs typeface="+mn-cs"/>
              </a:rPr>
              <a:t>分四个部分</a:t>
            </a:r>
            <a:r>
              <a:rPr lang="zh-CN" altLang="zh-CN" sz="1200" kern="1200" dirty="0" smtClean="0">
                <a:solidFill>
                  <a:schemeClr val="tx1"/>
                </a:solidFill>
                <a:effectLst/>
                <a:latin typeface="+mn-lt"/>
                <a:ea typeface="+mn-ea"/>
                <a:cs typeface="+mn-cs"/>
              </a:rPr>
              <a:t>来介绍我的毕业设计主要内容。</a:t>
            </a:r>
          </a:p>
          <a:p>
            <a:endParaRPr lang="zh-CN" altLang="en-US" dirty="0"/>
          </a:p>
        </p:txBody>
      </p:sp>
      <p:sp>
        <p:nvSpPr>
          <p:cNvPr id="4" name="灯片编号占位符 3"/>
          <p:cNvSpPr>
            <a:spLocks noGrp="1"/>
          </p:cNvSpPr>
          <p:nvPr>
            <p:ph type="sldNum" sz="quarter" idx="10"/>
          </p:nvPr>
        </p:nvSpPr>
        <p:spPr/>
        <p:txBody>
          <a:bodyPr/>
          <a:lstStyle/>
          <a:p>
            <a:fld id="{66CC3DA9-9555-4405-849B-B6E6D880F5BA}" type="slidenum">
              <a:rPr lang="zh-CN" altLang="en-US" smtClean="0"/>
              <a:t>2</a:t>
            </a:fld>
            <a:endParaRPr lang="zh-CN" altLang="en-US"/>
          </a:p>
        </p:txBody>
      </p:sp>
    </p:spTree>
    <p:extLst>
      <p:ext uri="{BB962C8B-B14F-4D97-AF65-F5344CB8AC3E}">
        <p14:creationId xmlns:p14="http://schemas.microsoft.com/office/powerpoint/2010/main" val="1533667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CC3DA9-9555-4405-849B-B6E6D880F5BA}" type="slidenum">
              <a:rPr lang="zh-CN" altLang="en-US" smtClean="0"/>
              <a:t>21</a:t>
            </a:fld>
            <a:endParaRPr lang="zh-CN" altLang="en-US"/>
          </a:p>
        </p:txBody>
      </p:sp>
    </p:spTree>
    <p:extLst>
      <p:ext uri="{BB962C8B-B14F-4D97-AF65-F5344CB8AC3E}">
        <p14:creationId xmlns:p14="http://schemas.microsoft.com/office/powerpoint/2010/main" val="2254605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CC3DA9-9555-4405-849B-B6E6D880F5BA}" type="slidenum">
              <a:rPr lang="zh-CN" altLang="en-US" smtClean="0"/>
              <a:t>25</a:t>
            </a:fld>
            <a:endParaRPr lang="zh-CN" altLang="en-US"/>
          </a:p>
        </p:txBody>
      </p:sp>
    </p:spTree>
    <p:extLst>
      <p:ext uri="{BB962C8B-B14F-4D97-AF65-F5344CB8AC3E}">
        <p14:creationId xmlns:p14="http://schemas.microsoft.com/office/powerpoint/2010/main" val="1566811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CC3DA9-9555-4405-849B-B6E6D880F5BA}" type="slidenum">
              <a:rPr lang="zh-CN" altLang="en-US" smtClean="0"/>
              <a:t>3</a:t>
            </a:fld>
            <a:endParaRPr lang="zh-CN" altLang="en-US"/>
          </a:p>
        </p:txBody>
      </p:sp>
    </p:spTree>
    <p:extLst>
      <p:ext uri="{BB962C8B-B14F-4D97-AF65-F5344CB8AC3E}">
        <p14:creationId xmlns:p14="http://schemas.microsoft.com/office/powerpoint/2010/main" val="3834911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a:t>
            </a:r>
            <a:r>
              <a:rPr lang="zh-CN" altLang="en-US" sz="1200" kern="1200" dirty="0" smtClean="0">
                <a:solidFill>
                  <a:schemeClr val="tx1"/>
                </a:solidFill>
                <a:effectLst/>
                <a:latin typeface="+mn-lt"/>
                <a:ea typeface="+mn-ea"/>
                <a:cs typeface="+mn-cs"/>
              </a:rPr>
              <a:t>使服务机器人能够精准</a:t>
            </a:r>
            <a:r>
              <a:rPr lang="zh-CN" altLang="zh-CN" sz="1200" kern="1200" dirty="0" smtClean="0">
                <a:solidFill>
                  <a:schemeClr val="tx1"/>
                </a:solidFill>
                <a:effectLst/>
                <a:latin typeface="+mn-lt"/>
                <a:ea typeface="+mn-ea"/>
                <a:cs typeface="+mn-cs"/>
              </a:rPr>
              <a:t>理解当前环境并有效执行指令，</a:t>
            </a:r>
            <a:r>
              <a:rPr lang="zh-CN" altLang="en-US" sz="1200" kern="1200" dirty="0" smtClean="0">
                <a:solidFill>
                  <a:schemeClr val="tx1"/>
                </a:solidFill>
                <a:effectLst/>
                <a:latin typeface="+mn-lt"/>
                <a:ea typeface="+mn-ea"/>
                <a:cs typeface="+mn-cs"/>
              </a:rPr>
              <a:t>它们必须有</a:t>
            </a:r>
            <a:r>
              <a:rPr lang="zh-CN" altLang="zh-CN" sz="1200" kern="1200" dirty="0" smtClean="0">
                <a:solidFill>
                  <a:schemeClr val="tx1"/>
                </a:solidFill>
                <a:effectLst/>
                <a:latin typeface="+mn-lt"/>
                <a:ea typeface="+mn-ea"/>
                <a:cs typeface="+mn-cs"/>
              </a:rPr>
              <a:t>自动识别目标</a:t>
            </a:r>
            <a:r>
              <a:rPr lang="zh-CN" altLang="en-US" sz="1200" kern="1200" dirty="0" smtClean="0">
                <a:solidFill>
                  <a:schemeClr val="tx1"/>
                </a:solidFill>
                <a:effectLst/>
                <a:latin typeface="+mn-lt"/>
                <a:ea typeface="+mn-ea"/>
                <a:cs typeface="+mn-cs"/>
              </a:rPr>
              <a:t>用户</a:t>
            </a:r>
            <a:r>
              <a:rPr lang="zh-CN" altLang="zh-CN" sz="1200" kern="1200" dirty="0" smtClean="0">
                <a:solidFill>
                  <a:schemeClr val="tx1"/>
                </a:solidFill>
                <a:effectLst/>
                <a:latin typeface="+mn-lt"/>
                <a:ea typeface="+mn-ea"/>
                <a:cs typeface="+mn-cs"/>
              </a:rPr>
              <a:t>并对其进行跟随陪同</a:t>
            </a:r>
            <a:r>
              <a:rPr lang="zh-CN" altLang="en-US" sz="1200" kern="1200" dirty="0" smtClean="0">
                <a:solidFill>
                  <a:schemeClr val="tx1"/>
                </a:solidFill>
                <a:effectLst/>
                <a:latin typeface="+mn-lt"/>
                <a:ea typeface="+mn-ea"/>
                <a:cs typeface="+mn-cs"/>
              </a:rPr>
              <a:t>的能力</a:t>
            </a:r>
            <a:r>
              <a:rPr lang="zh-CN" altLang="zh-CN" sz="1200" kern="1200" dirty="0" smtClean="0">
                <a:solidFill>
                  <a:schemeClr val="tx1"/>
                </a:solidFill>
                <a:effectLst/>
                <a:latin typeface="+mn-lt"/>
                <a:ea typeface="+mn-ea"/>
                <a:cs typeface="+mn-cs"/>
              </a:rPr>
              <a:t>。这项功能可以应用在个人</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家庭</a:t>
            </a:r>
            <a:r>
              <a:rPr lang="zh-CN" altLang="en-US" sz="1200" kern="1200" dirty="0" smtClean="0">
                <a:solidFill>
                  <a:schemeClr val="tx1"/>
                </a:solidFill>
                <a:effectLst/>
                <a:latin typeface="+mn-lt"/>
                <a:ea typeface="+mn-ea"/>
                <a:cs typeface="+mn-cs"/>
              </a:rPr>
              <a:t>和公共服务</a:t>
            </a:r>
            <a:r>
              <a:rPr lang="zh-CN" altLang="zh-CN" sz="1200" kern="1200" dirty="0" smtClean="0">
                <a:solidFill>
                  <a:schemeClr val="tx1"/>
                </a:solidFill>
                <a:effectLst/>
                <a:latin typeface="+mn-lt"/>
                <a:ea typeface="+mn-ea"/>
                <a:cs typeface="+mn-cs"/>
              </a:rPr>
              <a:t>机器人上，让它们能够准确地找到用户、为用户提供服务。</a:t>
            </a:r>
          </a:p>
          <a:p>
            <a:r>
              <a:rPr lang="zh-CN" altLang="zh-CN" sz="1200" kern="1200" dirty="0" smtClean="0">
                <a:solidFill>
                  <a:schemeClr val="tx1"/>
                </a:solidFill>
                <a:effectLst/>
                <a:latin typeface="+mn-lt"/>
                <a:ea typeface="+mn-ea"/>
                <a:cs typeface="+mn-cs"/>
              </a:rPr>
              <a:t>我的毕业设计的主要目标即为实现一个</a:t>
            </a:r>
            <a:r>
              <a:rPr lang="zh-CN" altLang="en-US" sz="1200" kern="1200" dirty="0" smtClean="0">
                <a:solidFill>
                  <a:schemeClr val="tx1"/>
                </a:solidFill>
                <a:effectLst/>
                <a:latin typeface="+mn-lt"/>
                <a:ea typeface="+mn-ea"/>
                <a:cs typeface="+mn-cs"/>
              </a:rPr>
              <a:t>面向服务移动机器人的行人追踪跟随系统</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该系统必须有实时性、稳定性和准确性，且能够长时间运行。</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CC3DA9-9555-4405-849B-B6E6D880F5BA}" type="slidenum">
              <a:rPr lang="zh-CN" altLang="en-US" smtClean="0"/>
              <a:t>4</a:t>
            </a:fld>
            <a:endParaRPr lang="zh-CN" altLang="en-US"/>
          </a:p>
        </p:txBody>
      </p:sp>
    </p:spTree>
    <p:extLst>
      <p:ext uri="{BB962C8B-B14F-4D97-AF65-F5344CB8AC3E}">
        <p14:creationId xmlns:p14="http://schemas.microsoft.com/office/powerpoint/2010/main" val="1714924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CC3DA9-9555-4405-849B-B6E6D880F5BA}" type="slidenum">
              <a:rPr lang="zh-CN" altLang="en-US" smtClean="0"/>
              <a:t>5</a:t>
            </a:fld>
            <a:endParaRPr lang="zh-CN" altLang="en-US"/>
          </a:p>
        </p:txBody>
      </p:sp>
    </p:spTree>
    <p:extLst>
      <p:ext uri="{BB962C8B-B14F-4D97-AF65-F5344CB8AC3E}">
        <p14:creationId xmlns:p14="http://schemas.microsoft.com/office/powerpoint/2010/main" val="286534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行人追踪是本系统的核心部分，它决定了系统的性能。</a:t>
            </a:r>
            <a:r>
              <a:rPr lang="zh-CN" altLang="zh-CN" sz="1200" kern="1200" dirty="0" smtClean="0">
                <a:solidFill>
                  <a:schemeClr val="tx1"/>
                </a:solidFill>
                <a:effectLst/>
                <a:latin typeface="+mn-lt"/>
                <a:ea typeface="+mn-ea"/>
                <a:cs typeface="+mn-cs"/>
              </a:rPr>
              <a:t>机器人上的行人</a:t>
            </a:r>
            <a:r>
              <a:rPr lang="zh-CN" altLang="en-US" sz="1200" kern="1200" dirty="0" smtClean="0">
                <a:solidFill>
                  <a:schemeClr val="tx1"/>
                </a:solidFill>
                <a:effectLst/>
                <a:latin typeface="+mn-lt"/>
                <a:ea typeface="+mn-ea"/>
                <a:cs typeface="+mn-cs"/>
              </a:rPr>
              <a:t>追踪</a:t>
            </a:r>
            <a:r>
              <a:rPr lang="zh-CN" altLang="zh-CN" sz="1200" kern="1200" dirty="0" smtClean="0">
                <a:solidFill>
                  <a:schemeClr val="tx1"/>
                </a:solidFill>
                <a:effectLst/>
                <a:latin typeface="+mn-lt"/>
                <a:ea typeface="+mn-ea"/>
                <a:cs typeface="+mn-cs"/>
              </a:rPr>
              <a:t>系统主要用到两类传感器，分别是激光和视觉传感器。</a:t>
            </a:r>
            <a:r>
              <a:rPr lang="zh-CN" altLang="en-US" sz="1200" kern="1200" dirty="0" smtClean="0">
                <a:solidFill>
                  <a:schemeClr val="tx1"/>
                </a:solidFill>
                <a:effectLst/>
                <a:latin typeface="+mn-lt"/>
                <a:ea typeface="+mn-ea"/>
                <a:cs typeface="+mn-cs"/>
              </a:rPr>
              <a:t>由于成本限制，一般采用</a:t>
            </a:r>
            <a:r>
              <a:rPr lang="en-US" altLang="zh-CN" sz="1200" kern="1200" dirty="0" smtClean="0">
                <a:solidFill>
                  <a:schemeClr val="tx1"/>
                </a:solidFill>
                <a:effectLst/>
                <a:latin typeface="+mn-lt"/>
                <a:ea typeface="+mn-ea"/>
                <a:cs typeface="+mn-cs"/>
              </a:rPr>
              <a:t>2D</a:t>
            </a:r>
            <a:r>
              <a:rPr lang="zh-CN" altLang="en-US" sz="1200" kern="1200" dirty="0" smtClean="0">
                <a:solidFill>
                  <a:schemeClr val="tx1"/>
                </a:solidFill>
                <a:effectLst/>
                <a:latin typeface="+mn-lt"/>
                <a:ea typeface="+mn-ea"/>
                <a:cs typeface="+mn-cs"/>
              </a:rPr>
              <a:t>激光用来激光测距，</a:t>
            </a:r>
            <a:r>
              <a:rPr lang="zh-CN" altLang="en-US" sz="1200" kern="1200" dirty="0" smtClean="0">
                <a:solidFill>
                  <a:schemeClr val="tx1"/>
                </a:solidFill>
                <a:effectLst/>
                <a:latin typeface="+mn-lt"/>
                <a:ea typeface="+mn-ea"/>
                <a:cs typeface="+mn-cs"/>
              </a:rPr>
              <a:t>但</a:t>
            </a:r>
            <a:r>
              <a:rPr lang="en-US" altLang="zh-CN" sz="1200" kern="1200" dirty="0" smtClean="0">
                <a:solidFill>
                  <a:schemeClr val="tx1"/>
                </a:solidFill>
                <a:effectLst/>
                <a:latin typeface="+mn-lt"/>
                <a:ea typeface="+mn-ea"/>
                <a:cs typeface="+mn-cs"/>
              </a:rPr>
              <a:t>2D</a:t>
            </a:r>
            <a:r>
              <a:rPr lang="zh-CN" altLang="en-US" sz="1200" kern="1200" dirty="0" smtClean="0">
                <a:solidFill>
                  <a:schemeClr val="tx1"/>
                </a:solidFill>
                <a:effectLst/>
                <a:latin typeface="+mn-lt"/>
                <a:ea typeface="+mn-ea"/>
                <a:cs typeface="+mn-cs"/>
              </a:rPr>
              <a:t>激光</a:t>
            </a:r>
            <a:r>
              <a:rPr lang="zh-CN" altLang="zh-CN" sz="1200" kern="1200" dirty="0" smtClean="0">
                <a:solidFill>
                  <a:schemeClr val="tx1"/>
                </a:solidFill>
                <a:effectLst/>
                <a:latin typeface="+mn-lt"/>
                <a:ea typeface="+mn-ea"/>
                <a:cs typeface="+mn-cs"/>
              </a:rPr>
              <a:t>易受遮挡，</a:t>
            </a:r>
            <a:r>
              <a:rPr lang="zh-CN" altLang="zh-CN" sz="1200" kern="1200" dirty="0" smtClean="0">
                <a:solidFill>
                  <a:schemeClr val="tx1"/>
                </a:solidFill>
                <a:effectLst/>
                <a:latin typeface="+mn-lt"/>
                <a:ea typeface="+mn-ea"/>
                <a:cs typeface="+mn-cs"/>
              </a:rPr>
              <a:t>且收集</a:t>
            </a:r>
            <a:r>
              <a:rPr lang="zh-CN" altLang="zh-CN" sz="1200" kern="1200" dirty="0" smtClean="0">
                <a:solidFill>
                  <a:schemeClr val="tx1"/>
                </a:solidFill>
                <a:effectLst/>
                <a:latin typeface="+mn-lt"/>
                <a:ea typeface="+mn-ea"/>
                <a:cs typeface="+mn-cs"/>
              </a:rPr>
              <a:t>到的行人信息较少，所以准确度和稳定性较差，当丢失行人后难以找回。</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视觉</a:t>
            </a:r>
            <a:r>
              <a:rPr lang="zh-CN" altLang="en-US" sz="1200" kern="1200" dirty="0" smtClean="0">
                <a:solidFill>
                  <a:schemeClr val="tx1"/>
                </a:solidFill>
                <a:effectLst/>
                <a:latin typeface="+mn-lt"/>
                <a:ea typeface="+mn-ea"/>
                <a:cs typeface="+mn-cs"/>
              </a:rPr>
              <a:t>行人追踪使用</a:t>
            </a:r>
            <a:r>
              <a:rPr lang="zh-CN" altLang="zh-CN" sz="1200" kern="1200" dirty="0" smtClean="0">
                <a:solidFill>
                  <a:schemeClr val="tx1"/>
                </a:solidFill>
                <a:effectLst/>
                <a:latin typeface="+mn-lt"/>
                <a:ea typeface="+mn-ea"/>
                <a:cs typeface="+mn-cs"/>
              </a:rPr>
              <a:t>计算机视觉算法，从视频图像序列中找到目标行人，之后再借助深度</a:t>
            </a:r>
            <a:r>
              <a:rPr lang="zh-CN" altLang="en-US" sz="1200" kern="1200" dirty="0" smtClean="0">
                <a:solidFill>
                  <a:schemeClr val="tx1"/>
                </a:solidFill>
                <a:effectLst/>
                <a:latin typeface="+mn-lt"/>
                <a:ea typeface="+mn-ea"/>
                <a:cs typeface="+mn-cs"/>
              </a:rPr>
              <a:t>图像</a:t>
            </a:r>
            <a:r>
              <a:rPr lang="zh-CN" altLang="zh-CN" sz="1200" kern="1200" dirty="0" smtClean="0">
                <a:solidFill>
                  <a:schemeClr val="tx1"/>
                </a:solidFill>
                <a:effectLst/>
                <a:latin typeface="+mn-lt"/>
                <a:ea typeface="+mn-ea"/>
                <a:cs typeface="+mn-cs"/>
              </a:rPr>
              <a:t>，得到行人的</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维</a:t>
            </a:r>
            <a:r>
              <a:rPr lang="zh-CN" altLang="zh-CN" sz="1200" kern="1200" dirty="0" smtClean="0">
                <a:solidFill>
                  <a:schemeClr val="tx1"/>
                </a:solidFill>
                <a:effectLst/>
                <a:latin typeface="+mn-lt"/>
                <a:ea typeface="+mn-ea"/>
                <a:cs typeface="+mn-cs"/>
              </a:rPr>
              <a:t>坐标。</a:t>
            </a:r>
            <a:r>
              <a:rPr lang="zh-CN" altLang="en-US" sz="1200" kern="1200" dirty="0" smtClean="0">
                <a:solidFill>
                  <a:schemeClr val="tx1"/>
                </a:solidFill>
                <a:effectLst/>
                <a:latin typeface="+mn-lt"/>
                <a:ea typeface="+mn-ea"/>
                <a:cs typeface="+mn-cs"/>
              </a:rPr>
              <a:t>为了系统的稳定性和鲁棒性</a:t>
            </a:r>
            <a:r>
              <a:rPr lang="zh-CN" altLang="zh-CN" sz="1200" kern="1200" dirty="0" smtClean="0">
                <a:solidFill>
                  <a:schemeClr val="tx1"/>
                </a:solidFill>
                <a:effectLst/>
                <a:latin typeface="+mn-lt"/>
                <a:ea typeface="+mn-ea"/>
                <a:cs typeface="+mn-cs"/>
              </a:rPr>
              <a:t>，我选用了视觉的行人追踪作为本系统的实现方案。</a:t>
            </a:r>
          </a:p>
        </p:txBody>
      </p:sp>
      <p:sp>
        <p:nvSpPr>
          <p:cNvPr id="4" name="灯片编号占位符 3"/>
          <p:cNvSpPr>
            <a:spLocks noGrp="1"/>
          </p:cNvSpPr>
          <p:nvPr>
            <p:ph type="sldNum" sz="quarter" idx="10"/>
          </p:nvPr>
        </p:nvSpPr>
        <p:spPr/>
        <p:txBody>
          <a:bodyPr/>
          <a:lstStyle/>
          <a:p>
            <a:fld id="{66CC3DA9-9555-4405-849B-B6E6D880F5BA}" type="slidenum">
              <a:rPr lang="zh-CN" altLang="en-US" smtClean="0"/>
              <a:t>6</a:t>
            </a:fld>
            <a:endParaRPr lang="zh-CN" altLang="en-US"/>
          </a:p>
        </p:txBody>
      </p:sp>
    </p:spTree>
    <p:extLst>
      <p:ext uri="{BB962C8B-B14F-4D97-AF65-F5344CB8AC3E}">
        <p14:creationId xmlns:p14="http://schemas.microsoft.com/office/powerpoint/2010/main" val="524347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a:t>
            </a:r>
            <a:r>
              <a:rPr lang="zh-CN" altLang="en-US" sz="1200" kern="1200" dirty="0" smtClean="0">
                <a:solidFill>
                  <a:schemeClr val="tx1"/>
                </a:solidFill>
                <a:effectLst/>
                <a:latin typeface="+mn-lt"/>
                <a:ea typeface="+mn-ea"/>
                <a:cs typeface="+mn-cs"/>
              </a:rPr>
              <a:t>对比</a:t>
            </a:r>
            <a:r>
              <a:rPr lang="zh-CN" altLang="en-US" sz="1200" kern="1200" dirty="0" smtClean="0">
                <a:solidFill>
                  <a:schemeClr val="tx1"/>
                </a:solidFill>
                <a:effectLst/>
                <a:latin typeface="+mn-lt"/>
                <a:ea typeface="+mn-ea"/>
                <a:cs typeface="+mn-cs"/>
              </a:rPr>
              <a:t>了一些</a:t>
            </a:r>
            <a:r>
              <a:rPr lang="zh-CN" altLang="zh-CN" sz="1200" kern="1200" dirty="0" smtClean="0">
                <a:solidFill>
                  <a:schemeClr val="tx1"/>
                </a:solidFill>
                <a:effectLst/>
                <a:latin typeface="+mn-lt"/>
                <a:ea typeface="+mn-ea"/>
                <a:cs typeface="+mn-cs"/>
              </a:rPr>
              <a:t>已</a:t>
            </a:r>
            <a:r>
              <a:rPr lang="zh-CN" altLang="zh-CN" sz="1200" kern="1200" dirty="0" smtClean="0">
                <a:solidFill>
                  <a:schemeClr val="tx1"/>
                </a:solidFill>
                <a:effectLst/>
                <a:latin typeface="+mn-lt"/>
                <a:ea typeface="+mn-ea"/>
                <a:cs typeface="+mn-cs"/>
              </a:rPr>
              <a:t>有</a:t>
            </a:r>
            <a:r>
              <a:rPr lang="zh-CN" altLang="en-US" sz="1200" kern="1200" dirty="0" smtClean="0">
                <a:solidFill>
                  <a:schemeClr val="tx1"/>
                </a:solidFill>
                <a:effectLst/>
                <a:latin typeface="+mn-lt"/>
                <a:ea typeface="+mn-ea"/>
                <a:cs typeface="+mn-cs"/>
              </a:rPr>
              <a:t>的视觉目标追踪</a:t>
            </a:r>
            <a:r>
              <a:rPr lang="zh-CN" altLang="zh-CN" sz="1200" kern="1200" dirty="0" smtClean="0">
                <a:solidFill>
                  <a:schemeClr val="tx1"/>
                </a:solidFill>
                <a:effectLst/>
                <a:latin typeface="+mn-lt"/>
                <a:ea typeface="+mn-ea"/>
                <a:cs typeface="+mn-cs"/>
              </a:rPr>
              <a:t>算法</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它们的优劣如</a:t>
            </a:r>
            <a:r>
              <a:rPr lang="zh-CN" altLang="en-US" sz="1200" kern="1200" dirty="0" smtClean="0">
                <a:solidFill>
                  <a:schemeClr val="tx1"/>
                </a:solidFill>
                <a:effectLst/>
                <a:latin typeface="+mn-lt"/>
                <a:ea typeface="+mn-ea"/>
                <a:cs typeface="+mn-cs"/>
              </a:rPr>
              <a:t>表</a:t>
            </a:r>
            <a:r>
              <a:rPr lang="zh-CN" altLang="zh-CN" sz="1200" kern="1200" dirty="0" smtClean="0">
                <a:solidFill>
                  <a:schemeClr val="tx1"/>
                </a:solidFill>
                <a:effectLst/>
                <a:latin typeface="+mn-lt"/>
                <a:ea typeface="+mn-ea"/>
                <a:cs typeface="+mn-cs"/>
              </a:rPr>
              <a:t>所示。</a:t>
            </a:r>
          </a:p>
          <a:p>
            <a:r>
              <a:rPr lang="zh-CN" altLang="zh-CN" sz="1200" kern="1200" dirty="0" smtClean="0">
                <a:solidFill>
                  <a:schemeClr val="tx1"/>
                </a:solidFill>
                <a:effectLst/>
                <a:latin typeface="+mn-lt"/>
                <a:ea typeface="+mn-ea"/>
                <a:cs typeface="+mn-cs"/>
              </a:rPr>
              <a:t>通过对部分算法的实验</a:t>
            </a:r>
            <a:r>
              <a:rPr lang="zh-CN" altLang="en-US" sz="1200" kern="1200" dirty="0" smtClean="0">
                <a:solidFill>
                  <a:schemeClr val="tx1"/>
                </a:solidFill>
                <a:effectLst/>
                <a:latin typeface="+mn-lt"/>
                <a:ea typeface="+mn-ea"/>
                <a:cs typeface="+mn-cs"/>
              </a:rPr>
              <a:t>比较</a:t>
            </a:r>
            <a:r>
              <a:rPr lang="zh-CN" altLang="zh-CN" sz="1200" kern="1200" dirty="0" smtClean="0">
                <a:solidFill>
                  <a:schemeClr val="tx1"/>
                </a:solidFill>
                <a:effectLst/>
                <a:latin typeface="+mn-lt"/>
                <a:ea typeface="+mn-ea"/>
                <a:cs typeface="+mn-cs"/>
              </a:rPr>
              <a:t>，我最终选择</a:t>
            </a:r>
            <a:r>
              <a:rPr lang="zh-CN" altLang="en-US" sz="1200" kern="1200" dirty="0" smtClean="0">
                <a:solidFill>
                  <a:schemeClr val="tx1"/>
                </a:solidFill>
                <a:effectLst/>
                <a:latin typeface="+mn-lt"/>
                <a:ea typeface="+mn-ea"/>
                <a:cs typeface="+mn-cs"/>
              </a:rPr>
              <a:t>使用</a:t>
            </a:r>
            <a:r>
              <a:rPr lang="en-US" altLang="zh-CN" sz="1200" kern="1200" dirty="0" smtClean="0">
                <a:solidFill>
                  <a:schemeClr val="tx1"/>
                </a:solidFill>
                <a:effectLst/>
                <a:latin typeface="+mn-lt"/>
                <a:ea typeface="+mn-ea"/>
                <a:cs typeface="+mn-cs"/>
              </a:rPr>
              <a:t>CSR-DCF</a:t>
            </a:r>
            <a:r>
              <a:rPr lang="zh-CN" altLang="zh-CN" sz="1200" kern="1200" dirty="0" smtClean="0">
                <a:solidFill>
                  <a:schemeClr val="tx1"/>
                </a:solidFill>
                <a:effectLst/>
                <a:latin typeface="+mn-lt"/>
                <a:ea typeface="+mn-ea"/>
                <a:cs typeface="+mn-cs"/>
              </a:rPr>
              <a:t>算法。</a:t>
            </a:r>
            <a:r>
              <a:rPr lang="zh-CN" altLang="en-US" sz="1200" kern="1200" dirty="0" smtClean="0">
                <a:solidFill>
                  <a:schemeClr val="tx1"/>
                </a:solidFill>
                <a:effectLst/>
                <a:latin typeface="+mn-lt"/>
                <a:ea typeface="+mn-ea"/>
                <a:cs typeface="+mn-cs"/>
              </a:rPr>
              <a:t>该算法</a:t>
            </a: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VOT2017</a:t>
            </a:r>
            <a:r>
              <a:rPr lang="zh-CN" altLang="zh-CN" sz="1200" kern="1200" dirty="0" smtClean="0">
                <a:solidFill>
                  <a:schemeClr val="tx1"/>
                </a:solidFill>
                <a:effectLst/>
                <a:latin typeface="+mn-lt"/>
                <a:ea typeface="+mn-ea"/>
                <a:cs typeface="+mn-cs"/>
              </a:rPr>
              <a:t>比赛实时实验部分取得了</a:t>
            </a:r>
            <a:r>
              <a:rPr lang="zh-CN" altLang="en-US" sz="1200" kern="1200" dirty="0" smtClean="0">
                <a:solidFill>
                  <a:schemeClr val="tx1"/>
                </a:solidFill>
                <a:effectLst/>
                <a:latin typeface="+mn-lt"/>
                <a:ea typeface="+mn-ea"/>
                <a:cs typeface="+mn-cs"/>
              </a:rPr>
              <a:t>最高的准确度</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且根据我在</a:t>
            </a:r>
            <a:r>
              <a:rPr lang="en-US" altLang="zh-CN" sz="1200" kern="1200" dirty="0" smtClean="0">
                <a:solidFill>
                  <a:schemeClr val="tx1"/>
                </a:solidFill>
                <a:effectLst/>
                <a:latin typeface="+mn-lt"/>
                <a:ea typeface="+mn-ea"/>
                <a:cs typeface="+mn-cs"/>
              </a:rPr>
              <a:t>TB-100</a:t>
            </a:r>
            <a:r>
              <a:rPr lang="zh-CN" altLang="en-US" sz="1200" kern="1200" dirty="0" smtClean="0">
                <a:solidFill>
                  <a:schemeClr val="tx1"/>
                </a:solidFill>
                <a:effectLst/>
                <a:latin typeface="+mn-lt"/>
                <a:ea typeface="+mn-ea"/>
                <a:cs typeface="+mn-cs"/>
              </a:rPr>
              <a:t>数据集上的测试，</a:t>
            </a:r>
            <a:r>
              <a:rPr lang="zh-CN" altLang="zh-CN" sz="1200" kern="1200" dirty="0" smtClean="0">
                <a:solidFill>
                  <a:schemeClr val="tx1"/>
                </a:solidFill>
                <a:effectLst/>
                <a:latin typeface="+mn-lt"/>
                <a:ea typeface="+mn-ea"/>
                <a:cs typeface="+mn-cs"/>
              </a:rPr>
              <a:t>该算法</a:t>
            </a:r>
            <a:r>
              <a:rPr lang="zh-CN" altLang="en-US" sz="1200" kern="1200" dirty="0" smtClean="0">
                <a:solidFill>
                  <a:schemeClr val="tx1"/>
                </a:solidFill>
                <a:effectLst/>
                <a:latin typeface="+mn-lt"/>
                <a:ea typeface="+mn-ea"/>
                <a:cs typeface="+mn-cs"/>
              </a:rPr>
              <a:t>在进行行人追踪时可以达到每秒</a:t>
            </a:r>
            <a:r>
              <a:rPr lang="en-US" altLang="zh-CN" sz="1200" kern="1200" dirty="0" smtClean="0">
                <a:solidFill>
                  <a:schemeClr val="tx1"/>
                </a:solidFill>
                <a:effectLst/>
                <a:latin typeface="+mn-lt"/>
                <a:ea typeface="+mn-ea"/>
                <a:cs typeface="+mn-cs"/>
              </a:rPr>
              <a:t>40</a:t>
            </a:r>
            <a:r>
              <a:rPr lang="zh-CN" altLang="en-US" sz="1200" kern="1200" dirty="0" smtClean="0">
                <a:solidFill>
                  <a:schemeClr val="tx1"/>
                </a:solidFill>
                <a:effectLst/>
                <a:latin typeface="+mn-lt"/>
                <a:ea typeface="+mn-ea"/>
                <a:cs typeface="+mn-cs"/>
              </a:rPr>
              <a:t>帧的速度</a:t>
            </a:r>
            <a:r>
              <a:rPr lang="zh-CN" altLang="zh-CN" sz="120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66CC3DA9-9555-4405-849B-B6E6D880F5BA}" type="slidenum">
              <a:rPr lang="zh-CN" altLang="en-US" smtClean="0"/>
              <a:t>7</a:t>
            </a:fld>
            <a:endParaRPr lang="zh-CN" altLang="en-US"/>
          </a:p>
        </p:txBody>
      </p:sp>
    </p:spTree>
    <p:extLst>
      <p:ext uri="{BB962C8B-B14F-4D97-AF65-F5344CB8AC3E}">
        <p14:creationId xmlns:p14="http://schemas.microsoft.com/office/powerpoint/2010/main" val="3277455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CC3DA9-9555-4405-849B-B6E6D880F5BA}" type="slidenum">
              <a:rPr lang="zh-CN" altLang="en-US" smtClean="0"/>
              <a:t>8</a:t>
            </a:fld>
            <a:endParaRPr lang="zh-CN" altLang="en-US"/>
          </a:p>
        </p:txBody>
      </p:sp>
    </p:spTree>
    <p:extLst>
      <p:ext uri="{BB962C8B-B14F-4D97-AF65-F5344CB8AC3E}">
        <p14:creationId xmlns:p14="http://schemas.microsoft.com/office/powerpoint/2010/main" val="3283299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CSR-DCF</a:t>
            </a:r>
            <a:r>
              <a:rPr lang="zh-CN" altLang="zh-CN" sz="1200" kern="1200" dirty="0" smtClean="0">
                <a:solidFill>
                  <a:schemeClr val="tx1"/>
                </a:solidFill>
                <a:effectLst/>
                <a:latin typeface="+mn-lt"/>
                <a:ea typeface="+mn-ea"/>
                <a:cs typeface="+mn-cs"/>
              </a:rPr>
              <a:t>算法是相关滤波算法</a:t>
            </a:r>
            <a:r>
              <a:rPr lang="en-US" altLang="zh-CN" sz="1200" kern="1200" dirty="0" smtClean="0">
                <a:solidFill>
                  <a:schemeClr val="tx1"/>
                </a:solidFill>
                <a:effectLst/>
                <a:latin typeface="+mn-lt"/>
                <a:ea typeface="+mn-ea"/>
                <a:cs typeface="+mn-cs"/>
              </a:rPr>
              <a:t>DCF</a:t>
            </a:r>
            <a:r>
              <a:rPr lang="zh-CN" altLang="zh-CN" sz="1200" kern="1200" dirty="0" smtClean="0">
                <a:solidFill>
                  <a:schemeClr val="tx1"/>
                </a:solidFill>
                <a:effectLst/>
                <a:latin typeface="+mn-lt"/>
                <a:ea typeface="+mn-ea"/>
                <a:cs typeface="+mn-cs"/>
              </a:rPr>
              <a:t>的一种</a:t>
            </a:r>
            <a:r>
              <a:rPr lang="zh-CN" altLang="en-US" sz="1200" kern="1200" dirty="0" smtClean="0">
                <a:solidFill>
                  <a:schemeClr val="tx1"/>
                </a:solidFill>
                <a:effectLst/>
                <a:latin typeface="+mn-lt"/>
                <a:ea typeface="+mn-ea"/>
                <a:cs typeface="+mn-cs"/>
              </a:rPr>
              <a:t>改进。</a:t>
            </a:r>
            <a:r>
              <a:rPr lang="en-US" altLang="zh-CN" sz="1200" kern="1200" dirty="0" smtClean="0">
                <a:solidFill>
                  <a:schemeClr val="tx1"/>
                </a:solidFill>
                <a:effectLst/>
                <a:latin typeface="+mn-lt"/>
                <a:ea typeface="+mn-ea"/>
                <a:cs typeface="+mn-cs"/>
              </a:rPr>
              <a:t>DCF</a:t>
            </a:r>
            <a:r>
              <a:rPr lang="zh-CN" altLang="en-US" sz="1200" kern="1200" dirty="0" smtClean="0">
                <a:solidFill>
                  <a:schemeClr val="tx1"/>
                </a:solidFill>
                <a:effectLst/>
                <a:latin typeface="+mn-lt"/>
                <a:ea typeface="+mn-ea"/>
                <a:cs typeface="+mn-cs"/>
              </a:rPr>
              <a:t>算法</a:t>
            </a:r>
            <a:r>
              <a:rPr lang="zh-CN" altLang="zh-CN" sz="1200" kern="1200" dirty="0" smtClean="0">
                <a:solidFill>
                  <a:schemeClr val="tx1"/>
                </a:solidFill>
                <a:effectLst/>
                <a:latin typeface="+mn-lt"/>
                <a:ea typeface="+mn-ea"/>
                <a:cs typeface="+mn-cs"/>
              </a:rPr>
              <a:t>通过</a:t>
            </a:r>
            <a:r>
              <a:rPr lang="zh-CN" altLang="zh-CN" sz="1200" kern="1200" dirty="0" smtClean="0">
                <a:solidFill>
                  <a:schemeClr val="tx1"/>
                </a:solidFill>
                <a:effectLst/>
                <a:latin typeface="+mn-lt"/>
                <a:ea typeface="+mn-ea"/>
                <a:cs typeface="+mn-cs"/>
              </a:rPr>
              <a:t>拟合一个滤波器，在当前帧的搜索窗口上得到相关响应值，响应值最大的位置即为当前物体所在位置</a:t>
            </a:r>
            <a:r>
              <a:rPr lang="zh-CN" altLang="en-US" sz="1200" kern="1200" dirty="0" smtClean="0">
                <a:solidFill>
                  <a:schemeClr val="tx1"/>
                </a:solidFill>
                <a:effectLst/>
                <a:latin typeface="+mn-lt"/>
                <a:ea typeface="+mn-ea"/>
                <a:cs typeface="+mn-cs"/>
              </a:rPr>
              <a:t>。这个滤波器是在线学习的，每输入一个帧，都会对它进行更新。</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CSR-DCF</a:t>
            </a:r>
            <a:r>
              <a:rPr lang="zh-CN" altLang="en-US" sz="1200" kern="1200" dirty="0" smtClean="0">
                <a:solidFill>
                  <a:schemeClr val="tx1"/>
                </a:solidFill>
                <a:effectLst/>
                <a:latin typeface="+mn-lt"/>
                <a:ea typeface="+mn-ea"/>
                <a:cs typeface="+mn-cs"/>
              </a:rPr>
              <a:t>算法在原有基础上引入了通道置信度来优化对多个特征通道的计算，还提出了空间置信度图来支持对尺度大小的变化和非矩形目标的适应。</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CC3DA9-9555-4405-849B-B6E6D880F5BA}" type="slidenum">
              <a:rPr lang="zh-CN" altLang="en-US" smtClean="0"/>
              <a:t>9</a:t>
            </a:fld>
            <a:endParaRPr lang="zh-CN" altLang="en-US"/>
          </a:p>
        </p:txBody>
      </p:sp>
    </p:spTree>
    <p:extLst>
      <p:ext uri="{BB962C8B-B14F-4D97-AF65-F5344CB8AC3E}">
        <p14:creationId xmlns:p14="http://schemas.microsoft.com/office/powerpoint/2010/main" val="2570529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7"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hyperlink" Target="http://www.officeplus.cn/Template/Home.shtml" TargetMode="Externa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椭圆 1"/>
          <p:cNvSpPr/>
          <p:nvPr userDrawn="1"/>
        </p:nvSpPr>
        <p:spPr>
          <a:xfrm rot="5400000">
            <a:off x="2387955" y="567211"/>
            <a:ext cx="2704501" cy="1570084"/>
          </a:xfrm>
          <a:custGeom>
            <a:avLst/>
            <a:gdLst/>
            <a:ahLst/>
            <a:cxnLst/>
            <a:rect l="l" t="t" r="r" b="b"/>
            <a:pathLst>
              <a:path w="2028376" h="1177563">
                <a:moveTo>
                  <a:pt x="0" y="1177563"/>
                </a:moveTo>
                <a:lnTo>
                  <a:pt x="0" y="0"/>
                </a:lnTo>
                <a:lnTo>
                  <a:pt x="2028376" y="0"/>
                </a:lnTo>
                <a:cubicBezTo>
                  <a:pt x="1624320" y="702037"/>
                  <a:pt x="867468" y="1174384"/>
                  <a:pt x="0" y="117756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3" name="矩形 7"/>
          <p:cNvSpPr/>
          <p:nvPr userDrawn="1"/>
        </p:nvSpPr>
        <p:spPr>
          <a:xfrm rot="5400000">
            <a:off x="3746437" y="778813"/>
            <a:ext cx="3128145" cy="1570520"/>
          </a:xfrm>
          <a:custGeom>
            <a:avLst/>
            <a:gdLst/>
            <a:ahLst/>
            <a:cxnLst/>
            <a:rect l="l" t="t" r="r" b="b"/>
            <a:pathLst>
              <a:path w="2346109" h="1177890">
                <a:moveTo>
                  <a:pt x="0" y="1177890"/>
                </a:moveTo>
                <a:lnTo>
                  <a:pt x="0" y="0"/>
                </a:lnTo>
                <a:lnTo>
                  <a:pt x="2346109" y="0"/>
                </a:lnTo>
                <a:cubicBezTo>
                  <a:pt x="2346109" y="429552"/>
                  <a:pt x="2231144" y="832251"/>
                  <a:pt x="2028377" y="117789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椭圆 12"/>
          <p:cNvSpPr/>
          <p:nvPr userDrawn="1"/>
        </p:nvSpPr>
        <p:spPr>
          <a:xfrm rot="5400000">
            <a:off x="7099079" y="567209"/>
            <a:ext cx="2704500" cy="1570083"/>
          </a:xfrm>
          <a:custGeom>
            <a:avLst/>
            <a:gdLst/>
            <a:ahLst/>
            <a:cxnLst/>
            <a:rect l="l" t="t" r="r" b="b"/>
            <a:pathLst>
              <a:path w="2028375" h="1177562">
                <a:moveTo>
                  <a:pt x="0" y="1177562"/>
                </a:moveTo>
                <a:lnTo>
                  <a:pt x="0" y="0"/>
                </a:lnTo>
                <a:cubicBezTo>
                  <a:pt x="867468" y="3179"/>
                  <a:pt x="1624319" y="475526"/>
                  <a:pt x="2028375" y="11775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椭圆 13"/>
          <p:cNvSpPr/>
          <p:nvPr userDrawn="1"/>
        </p:nvSpPr>
        <p:spPr>
          <a:xfrm rot="5400000">
            <a:off x="5316544" y="779224"/>
            <a:ext cx="3128965" cy="1570520"/>
          </a:xfrm>
          <a:custGeom>
            <a:avLst/>
            <a:gdLst/>
            <a:ahLst/>
            <a:cxnLst/>
            <a:rect l="l" t="t" r="r" b="b"/>
            <a:pathLst>
              <a:path w="2346724" h="1177890">
                <a:moveTo>
                  <a:pt x="0" y="1177890"/>
                </a:moveTo>
                <a:lnTo>
                  <a:pt x="0" y="0"/>
                </a:lnTo>
                <a:lnTo>
                  <a:pt x="2028990" y="0"/>
                </a:lnTo>
                <a:cubicBezTo>
                  <a:pt x="2231759" y="345641"/>
                  <a:pt x="2346724" y="748340"/>
                  <a:pt x="2346724" y="117789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弧形 5"/>
          <p:cNvSpPr/>
          <p:nvPr userDrawn="1"/>
        </p:nvSpPr>
        <p:spPr>
          <a:xfrm>
            <a:off x="2766037" y="-3350933"/>
            <a:ext cx="6659920" cy="6659920"/>
          </a:xfrm>
          <a:prstGeom prst="arc">
            <a:avLst>
              <a:gd name="adj1" fmla="val 3404"/>
              <a:gd name="adj2" fmla="val 10819516"/>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7" name="椭圆 6"/>
          <p:cNvSpPr/>
          <p:nvPr userDrawn="1"/>
        </p:nvSpPr>
        <p:spPr>
          <a:xfrm>
            <a:off x="5990987" y="3218976"/>
            <a:ext cx="210024" cy="210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文本占位符 10"/>
          <p:cNvSpPr>
            <a:spLocks noGrp="1"/>
          </p:cNvSpPr>
          <p:nvPr>
            <p:ph type="body" sz="quarter" idx="10" hasCustomPrompt="1"/>
          </p:nvPr>
        </p:nvSpPr>
        <p:spPr>
          <a:xfrm>
            <a:off x="1893887" y="3723339"/>
            <a:ext cx="8404225" cy="830997"/>
          </a:xfrm>
          <a:prstGeom prst="rect">
            <a:avLst/>
          </a:prstGeom>
        </p:spPr>
        <p:txBody>
          <a:bodyPr>
            <a:spAutoFit/>
          </a:bodyPr>
          <a:lstStyle>
            <a:lvl1pPr marL="0" indent="0" algn="ctr">
              <a:buNone/>
              <a:defRPr sz="4800" b="1"/>
            </a:lvl1pPr>
          </a:lstStyle>
          <a:p>
            <a:pPr lvl="0"/>
            <a:r>
              <a:rPr lang="zh-CN" altLang="en-US" dirty="0"/>
              <a:t>请在此处输入标题</a:t>
            </a:r>
          </a:p>
        </p:txBody>
      </p:sp>
      <p:sp>
        <p:nvSpPr>
          <p:cNvPr id="13" name="文本占位符 10"/>
          <p:cNvSpPr>
            <a:spLocks noGrp="1"/>
          </p:cNvSpPr>
          <p:nvPr>
            <p:ph type="body" sz="quarter" idx="12" hasCustomPrompt="1"/>
          </p:nvPr>
        </p:nvSpPr>
        <p:spPr>
          <a:xfrm>
            <a:off x="3468529" y="4566939"/>
            <a:ext cx="5254474" cy="553998"/>
          </a:xfrm>
          <a:prstGeom prst="rect">
            <a:avLst/>
          </a:prstGeom>
        </p:spPr>
        <p:txBody>
          <a:bodyPr wrap="square">
            <a:spAutoFit/>
          </a:bodyPr>
          <a:lstStyle>
            <a:lvl1pPr marL="0" indent="0" algn="ctr" defTabSz="914377">
              <a:lnSpc>
                <a:spcPct val="150000"/>
              </a:lnSpc>
              <a:buNone/>
              <a:defRPr lang="zh-CN" altLang="en-US" sz="1000" dirty="0">
                <a:solidFill>
                  <a:schemeClr val="tx1">
                    <a:lumMod val="50000"/>
                    <a:lumOff val="50000"/>
                  </a:schemeClr>
                </a:solidFill>
              </a:defRPr>
            </a:lvl1pPr>
          </a:lstStyle>
          <a:p>
            <a:pPr marL="0" lvl="0" algn="ctr" defTabSz="914377">
              <a:lnSpc>
                <a:spcPct val="150000"/>
              </a:lnSpc>
            </a:pPr>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9156578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grpSp>
        <p:nvGrpSpPr>
          <p:cNvPr id="2" name="组合 1"/>
          <p:cNvGrpSpPr/>
          <p:nvPr userDrawn="1"/>
        </p:nvGrpSpPr>
        <p:grpSpPr>
          <a:xfrm>
            <a:off x="375366" y="0"/>
            <a:ext cx="140967" cy="962147"/>
            <a:chOff x="281524" y="0"/>
            <a:chExt cx="105725" cy="721610"/>
          </a:xfrm>
          <a:solidFill>
            <a:schemeClr val="accent4"/>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userDrawn="1"/>
        </p:nvGrpSpPr>
        <p:grpSpPr>
          <a:xfrm rot="10800000">
            <a:off x="11735675" y="6617464"/>
            <a:ext cx="140967" cy="240536"/>
            <a:chOff x="281524" y="0"/>
            <a:chExt cx="105725" cy="721610"/>
          </a:xfrm>
          <a:solidFill>
            <a:schemeClr val="accent4"/>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cxnSp>
        <p:nvCxnSpPr>
          <p:cNvPr id="8" name="直接连接符 7"/>
          <p:cNvCxnSpPr/>
          <p:nvPr userDrawn="1"/>
        </p:nvCxnSpPr>
        <p:spPr>
          <a:xfrm>
            <a:off x="695400" y="908720"/>
            <a:ext cx="46805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0"/>
          <p:cNvSpPr>
            <a:spLocks noGrp="1"/>
          </p:cNvSpPr>
          <p:nvPr>
            <p:ph type="body" sz="quarter" idx="14" hasCustomPrompt="1"/>
          </p:nvPr>
        </p:nvSpPr>
        <p:spPr>
          <a:xfrm>
            <a:off x="695401" y="551397"/>
            <a:ext cx="6453645" cy="261610"/>
          </a:xfrm>
          <a:prstGeom prst="rect">
            <a:avLst/>
          </a:prstGeom>
        </p:spPr>
        <p:txBody>
          <a:bodyPr wrap="square">
            <a:spAutoFit/>
          </a:bodyPr>
          <a:lstStyle>
            <a:lvl1pPr marL="0" indent="0" algn="l">
              <a:buNone/>
              <a:defRPr sz="1100" baseline="0">
                <a:solidFill>
                  <a:schemeClr val="bg1">
                    <a:lumMod val="50000"/>
                  </a:schemeClr>
                </a:solidFill>
                <a:latin typeface="+mj-ea"/>
                <a:ea typeface="+mj-ea"/>
              </a:defRPr>
            </a:lvl1pPr>
          </a:lstStyle>
          <a:p>
            <a:pPr lvl="0"/>
            <a:r>
              <a:rPr lang="zh-CN" altLang="en-US" dirty="0"/>
              <a:t>标题数字等都可以通过点击和重新输入进行更改</a:t>
            </a:r>
          </a:p>
        </p:txBody>
      </p:sp>
      <p:sp>
        <p:nvSpPr>
          <p:cNvPr id="12" name="文本占位符 10"/>
          <p:cNvSpPr>
            <a:spLocks noGrp="1"/>
          </p:cNvSpPr>
          <p:nvPr>
            <p:ph type="body" sz="quarter" idx="15" hasCustomPrompt="1"/>
          </p:nvPr>
        </p:nvSpPr>
        <p:spPr>
          <a:xfrm>
            <a:off x="695402" y="57750"/>
            <a:ext cx="7928834" cy="584775"/>
          </a:xfrm>
          <a:prstGeom prst="rect">
            <a:avLst/>
          </a:prstGeom>
        </p:spPr>
        <p:txBody>
          <a:bodyPr wrap="square">
            <a:spAutoFit/>
          </a:bodyPr>
          <a:lstStyle>
            <a:lvl1pPr marL="0" indent="0" algn="l">
              <a:buNone/>
              <a:defRPr sz="3200" baseline="0">
                <a:latin typeface="+mj-lt"/>
              </a:defRPr>
            </a:lvl1pPr>
          </a:lstStyle>
          <a:p>
            <a:pPr lvl="0"/>
            <a:r>
              <a:rPr lang="en-US" altLang="zh-CN" dirty="0"/>
              <a:t>Add the Text</a:t>
            </a:r>
            <a:endParaRPr lang="zh-CN" altLang="en-US" dirty="0"/>
          </a:p>
        </p:txBody>
      </p:sp>
    </p:spTree>
    <p:extLst>
      <p:ext uri="{BB962C8B-B14F-4D97-AF65-F5344CB8AC3E}">
        <p14:creationId xmlns:p14="http://schemas.microsoft.com/office/powerpoint/2010/main" val="168777775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grpSp>
        <p:nvGrpSpPr>
          <p:cNvPr id="2" name="组合 1"/>
          <p:cNvGrpSpPr/>
          <p:nvPr userDrawn="1"/>
        </p:nvGrpSpPr>
        <p:grpSpPr>
          <a:xfrm>
            <a:off x="375366" y="0"/>
            <a:ext cx="140967" cy="962147"/>
            <a:chOff x="281524" y="0"/>
            <a:chExt cx="105725" cy="721610"/>
          </a:xfrm>
          <a:solidFill>
            <a:schemeClr val="accent3"/>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userDrawn="1"/>
        </p:nvGrpSpPr>
        <p:grpSpPr>
          <a:xfrm rot="10800000">
            <a:off x="11735675" y="6617464"/>
            <a:ext cx="140967" cy="240536"/>
            <a:chOff x="281524" y="0"/>
            <a:chExt cx="105725" cy="721610"/>
          </a:xfrm>
          <a:solidFill>
            <a:schemeClr val="accent3"/>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cxnSp>
        <p:nvCxnSpPr>
          <p:cNvPr id="8" name="直接连接符 7"/>
          <p:cNvCxnSpPr/>
          <p:nvPr userDrawn="1"/>
        </p:nvCxnSpPr>
        <p:spPr>
          <a:xfrm>
            <a:off x="695400" y="908720"/>
            <a:ext cx="46805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0"/>
          <p:cNvSpPr>
            <a:spLocks noGrp="1"/>
          </p:cNvSpPr>
          <p:nvPr>
            <p:ph type="body" sz="quarter" idx="14" hasCustomPrompt="1"/>
          </p:nvPr>
        </p:nvSpPr>
        <p:spPr>
          <a:xfrm>
            <a:off x="695401" y="551397"/>
            <a:ext cx="6453645" cy="261610"/>
          </a:xfrm>
          <a:prstGeom prst="rect">
            <a:avLst/>
          </a:prstGeom>
        </p:spPr>
        <p:txBody>
          <a:bodyPr wrap="square">
            <a:spAutoFit/>
          </a:bodyPr>
          <a:lstStyle>
            <a:lvl1pPr marL="0" indent="0" algn="l">
              <a:buNone/>
              <a:defRPr sz="1100" baseline="0">
                <a:solidFill>
                  <a:schemeClr val="bg1">
                    <a:lumMod val="50000"/>
                  </a:schemeClr>
                </a:solidFill>
                <a:latin typeface="+mj-ea"/>
                <a:ea typeface="+mj-ea"/>
              </a:defRPr>
            </a:lvl1pPr>
          </a:lstStyle>
          <a:p>
            <a:pPr lvl="0"/>
            <a:r>
              <a:rPr lang="zh-CN" altLang="en-US" dirty="0"/>
              <a:t>标题数字等都可以通过点击和重新输入进行更改</a:t>
            </a:r>
          </a:p>
        </p:txBody>
      </p:sp>
      <p:sp>
        <p:nvSpPr>
          <p:cNvPr id="17" name="文本占位符 10"/>
          <p:cNvSpPr>
            <a:spLocks noGrp="1"/>
          </p:cNvSpPr>
          <p:nvPr>
            <p:ph type="body" sz="quarter" idx="15" hasCustomPrompt="1"/>
          </p:nvPr>
        </p:nvSpPr>
        <p:spPr>
          <a:xfrm>
            <a:off x="695402" y="57750"/>
            <a:ext cx="7928834" cy="584775"/>
          </a:xfrm>
          <a:prstGeom prst="rect">
            <a:avLst/>
          </a:prstGeom>
        </p:spPr>
        <p:txBody>
          <a:bodyPr wrap="square">
            <a:spAutoFit/>
          </a:bodyPr>
          <a:lstStyle>
            <a:lvl1pPr marL="0" indent="0" algn="l">
              <a:buNone/>
              <a:defRPr sz="3200" baseline="0">
                <a:latin typeface="+mj-lt"/>
              </a:defRPr>
            </a:lvl1pPr>
          </a:lstStyle>
          <a:p>
            <a:pPr lvl="0"/>
            <a:r>
              <a:rPr lang="en-US" altLang="zh-CN" dirty="0"/>
              <a:t>Add the Text</a:t>
            </a:r>
            <a:endParaRPr lang="zh-CN" altLang="en-US" dirty="0"/>
          </a:p>
        </p:txBody>
      </p:sp>
    </p:spTree>
    <p:extLst>
      <p:ext uri="{BB962C8B-B14F-4D97-AF65-F5344CB8AC3E}">
        <p14:creationId xmlns:p14="http://schemas.microsoft.com/office/powerpoint/2010/main" val="1390503026"/>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grpSp>
        <p:nvGrpSpPr>
          <p:cNvPr id="2" name="组合 1"/>
          <p:cNvGrpSpPr/>
          <p:nvPr userDrawn="1"/>
        </p:nvGrpSpPr>
        <p:grpSpPr>
          <a:xfrm>
            <a:off x="375366" y="0"/>
            <a:ext cx="140967" cy="962147"/>
            <a:chOff x="281524" y="0"/>
            <a:chExt cx="105725" cy="721610"/>
          </a:xfrm>
          <a:solidFill>
            <a:schemeClr val="accent2"/>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userDrawn="1"/>
        </p:nvGrpSpPr>
        <p:grpSpPr>
          <a:xfrm rot="10800000">
            <a:off x="11735675" y="6617464"/>
            <a:ext cx="140967" cy="240536"/>
            <a:chOff x="281524" y="0"/>
            <a:chExt cx="105725" cy="721610"/>
          </a:xfrm>
          <a:solidFill>
            <a:schemeClr val="accent2"/>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cxnSp>
        <p:nvCxnSpPr>
          <p:cNvPr id="8" name="直接连接符 7"/>
          <p:cNvCxnSpPr/>
          <p:nvPr userDrawn="1"/>
        </p:nvCxnSpPr>
        <p:spPr>
          <a:xfrm>
            <a:off x="695400" y="908720"/>
            <a:ext cx="46805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0"/>
          <p:cNvSpPr>
            <a:spLocks noGrp="1"/>
          </p:cNvSpPr>
          <p:nvPr>
            <p:ph type="body" sz="quarter" idx="14" hasCustomPrompt="1"/>
          </p:nvPr>
        </p:nvSpPr>
        <p:spPr>
          <a:xfrm>
            <a:off x="695401" y="551397"/>
            <a:ext cx="6453645" cy="261610"/>
          </a:xfrm>
          <a:prstGeom prst="rect">
            <a:avLst/>
          </a:prstGeom>
        </p:spPr>
        <p:txBody>
          <a:bodyPr wrap="square">
            <a:spAutoFit/>
          </a:bodyPr>
          <a:lstStyle>
            <a:lvl1pPr marL="0" indent="0" algn="l">
              <a:buNone/>
              <a:defRPr sz="1100" baseline="0">
                <a:solidFill>
                  <a:schemeClr val="bg1">
                    <a:lumMod val="50000"/>
                  </a:schemeClr>
                </a:solidFill>
                <a:latin typeface="+mj-ea"/>
                <a:ea typeface="+mj-ea"/>
              </a:defRPr>
            </a:lvl1pPr>
          </a:lstStyle>
          <a:p>
            <a:pPr lvl="0"/>
            <a:r>
              <a:rPr lang="zh-CN" altLang="en-US" dirty="0"/>
              <a:t>标题数字等都可以通过点击和重新输入进行更改</a:t>
            </a:r>
          </a:p>
        </p:txBody>
      </p:sp>
      <p:sp>
        <p:nvSpPr>
          <p:cNvPr id="17" name="文本占位符 10"/>
          <p:cNvSpPr>
            <a:spLocks noGrp="1"/>
          </p:cNvSpPr>
          <p:nvPr>
            <p:ph type="body" sz="quarter" idx="15" hasCustomPrompt="1"/>
          </p:nvPr>
        </p:nvSpPr>
        <p:spPr>
          <a:xfrm>
            <a:off x="695402" y="57750"/>
            <a:ext cx="7928834" cy="584775"/>
          </a:xfrm>
          <a:prstGeom prst="rect">
            <a:avLst/>
          </a:prstGeom>
        </p:spPr>
        <p:txBody>
          <a:bodyPr wrap="square">
            <a:spAutoFit/>
          </a:bodyPr>
          <a:lstStyle>
            <a:lvl1pPr marL="0" indent="0" algn="l">
              <a:buNone/>
              <a:defRPr sz="3200" baseline="0">
                <a:latin typeface="+mj-lt"/>
              </a:defRPr>
            </a:lvl1pPr>
          </a:lstStyle>
          <a:p>
            <a:pPr lvl="0"/>
            <a:r>
              <a:rPr lang="en-US" altLang="zh-CN" dirty="0"/>
              <a:t>Add the Text</a:t>
            </a:r>
            <a:endParaRPr lang="zh-CN" altLang="en-US" dirty="0"/>
          </a:p>
        </p:txBody>
      </p:sp>
    </p:spTree>
    <p:extLst>
      <p:ext uri="{BB962C8B-B14F-4D97-AF65-F5344CB8AC3E}">
        <p14:creationId xmlns:p14="http://schemas.microsoft.com/office/powerpoint/2010/main" val="2076921676"/>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grpSp>
        <p:nvGrpSpPr>
          <p:cNvPr id="2" name="组合 1"/>
          <p:cNvGrpSpPr/>
          <p:nvPr userDrawn="1"/>
        </p:nvGrpSpPr>
        <p:grpSpPr>
          <a:xfrm>
            <a:off x="375366" y="0"/>
            <a:ext cx="140967" cy="962147"/>
            <a:chOff x="281524" y="0"/>
            <a:chExt cx="105725" cy="721610"/>
          </a:xfrm>
          <a:solidFill>
            <a:schemeClr val="accent1"/>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userDrawn="1"/>
        </p:nvGrpSpPr>
        <p:grpSpPr>
          <a:xfrm rot="10800000">
            <a:off x="11735675" y="6617464"/>
            <a:ext cx="140967" cy="240536"/>
            <a:chOff x="281524" y="0"/>
            <a:chExt cx="105725" cy="721610"/>
          </a:xfrm>
          <a:solidFill>
            <a:schemeClr val="accent1"/>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cxnSp>
        <p:nvCxnSpPr>
          <p:cNvPr id="8" name="直接连接符 7"/>
          <p:cNvCxnSpPr/>
          <p:nvPr userDrawn="1"/>
        </p:nvCxnSpPr>
        <p:spPr>
          <a:xfrm>
            <a:off x="695400" y="908720"/>
            <a:ext cx="46805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0"/>
          <p:cNvSpPr>
            <a:spLocks noGrp="1"/>
          </p:cNvSpPr>
          <p:nvPr>
            <p:ph type="body" sz="quarter" idx="14" hasCustomPrompt="1"/>
          </p:nvPr>
        </p:nvSpPr>
        <p:spPr>
          <a:xfrm>
            <a:off x="695401" y="551397"/>
            <a:ext cx="6453645" cy="261610"/>
          </a:xfrm>
          <a:prstGeom prst="rect">
            <a:avLst/>
          </a:prstGeom>
        </p:spPr>
        <p:txBody>
          <a:bodyPr wrap="square">
            <a:spAutoFit/>
          </a:bodyPr>
          <a:lstStyle>
            <a:lvl1pPr marL="0" indent="0" algn="l">
              <a:buNone/>
              <a:defRPr sz="1100" baseline="0">
                <a:solidFill>
                  <a:schemeClr val="bg1">
                    <a:lumMod val="50000"/>
                  </a:schemeClr>
                </a:solidFill>
                <a:latin typeface="+mj-ea"/>
                <a:ea typeface="+mj-ea"/>
              </a:defRPr>
            </a:lvl1pPr>
          </a:lstStyle>
          <a:p>
            <a:pPr lvl="0"/>
            <a:r>
              <a:rPr lang="zh-CN" altLang="en-US" dirty="0"/>
              <a:t>标题数字等都可以通过点击和重新输入进行更改</a:t>
            </a:r>
          </a:p>
        </p:txBody>
      </p:sp>
      <p:sp>
        <p:nvSpPr>
          <p:cNvPr id="17" name="文本占位符 10"/>
          <p:cNvSpPr>
            <a:spLocks noGrp="1"/>
          </p:cNvSpPr>
          <p:nvPr>
            <p:ph type="body" sz="quarter" idx="15" hasCustomPrompt="1"/>
          </p:nvPr>
        </p:nvSpPr>
        <p:spPr>
          <a:xfrm>
            <a:off x="695402" y="57750"/>
            <a:ext cx="7928834" cy="584775"/>
          </a:xfrm>
          <a:prstGeom prst="rect">
            <a:avLst/>
          </a:prstGeom>
        </p:spPr>
        <p:txBody>
          <a:bodyPr wrap="square">
            <a:spAutoFit/>
          </a:bodyPr>
          <a:lstStyle>
            <a:lvl1pPr marL="0" indent="0" algn="l">
              <a:buNone/>
              <a:defRPr sz="3200" baseline="0">
                <a:latin typeface="+mj-lt"/>
              </a:defRPr>
            </a:lvl1pPr>
          </a:lstStyle>
          <a:p>
            <a:pPr lvl="0"/>
            <a:r>
              <a:rPr lang="en-US" altLang="zh-CN" dirty="0"/>
              <a:t>Add the Text</a:t>
            </a:r>
            <a:endParaRPr lang="zh-CN" altLang="en-US" dirty="0"/>
          </a:p>
        </p:txBody>
      </p:sp>
    </p:spTree>
    <p:extLst>
      <p:ext uri="{BB962C8B-B14F-4D97-AF65-F5344CB8AC3E}">
        <p14:creationId xmlns:p14="http://schemas.microsoft.com/office/powerpoint/2010/main" val="73402887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grpSp>
        <p:nvGrpSpPr>
          <p:cNvPr id="25" name="组合 24"/>
          <p:cNvGrpSpPr/>
          <p:nvPr userDrawn="1"/>
        </p:nvGrpSpPr>
        <p:grpSpPr>
          <a:xfrm>
            <a:off x="1887318" y="3292320"/>
            <a:ext cx="8417364" cy="136680"/>
            <a:chOff x="566555" y="877035"/>
            <a:chExt cx="2340260" cy="164545"/>
          </a:xfrm>
        </p:grpSpPr>
        <p:sp>
          <p:nvSpPr>
            <p:cNvPr id="26" name="矩形 25"/>
            <p:cNvSpPr/>
            <p:nvPr/>
          </p:nvSpPr>
          <p:spPr>
            <a:xfrm>
              <a:off x="566555" y="877035"/>
              <a:ext cx="585065" cy="164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151620" y="877035"/>
              <a:ext cx="585065" cy="1645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736685" y="877035"/>
              <a:ext cx="585065" cy="164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321750" y="877035"/>
              <a:ext cx="585065" cy="164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占位符 10"/>
          <p:cNvSpPr>
            <a:spLocks noGrp="1"/>
          </p:cNvSpPr>
          <p:nvPr>
            <p:ph type="body" sz="quarter" idx="10" hasCustomPrompt="1"/>
          </p:nvPr>
        </p:nvSpPr>
        <p:spPr>
          <a:xfrm>
            <a:off x="1893887" y="2467589"/>
            <a:ext cx="8404225" cy="830997"/>
          </a:xfrm>
          <a:prstGeom prst="rect">
            <a:avLst/>
          </a:prstGeom>
        </p:spPr>
        <p:txBody>
          <a:bodyPr>
            <a:spAutoFit/>
          </a:bodyPr>
          <a:lstStyle>
            <a:lvl1pPr marL="0" indent="0" algn="ctr">
              <a:buNone/>
              <a:defRPr sz="4800" b="1"/>
            </a:lvl1pPr>
          </a:lstStyle>
          <a:p>
            <a:pPr lvl="0"/>
            <a:r>
              <a:rPr lang="zh-CN" altLang="en-US" dirty="0"/>
              <a:t>请在此处输入标题</a:t>
            </a:r>
          </a:p>
        </p:txBody>
      </p:sp>
      <p:sp>
        <p:nvSpPr>
          <p:cNvPr id="34" name="文本占位符 10"/>
          <p:cNvSpPr>
            <a:spLocks noGrp="1"/>
          </p:cNvSpPr>
          <p:nvPr>
            <p:ph type="body" sz="quarter" idx="12" hasCustomPrompt="1"/>
          </p:nvPr>
        </p:nvSpPr>
        <p:spPr>
          <a:xfrm>
            <a:off x="3468529" y="3431373"/>
            <a:ext cx="5254474" cy="553998"/>
          </a:xfrm>
          <a:prstGeom prst="rect">
            <a:avLst/>
          </a:prstGeom>
        </p:spPr>
        <p:txBody>
          <a:bodyPr wrap="square">
            <a:spAutoFit/>
          </a:bodyPr>
          <a:lstStyle>
            <a:lvl1pPr marL="0" indent="0" algn="ctr" defTabSz="914377">
              <a:lnSpc>
                <a:spcPct val="150000"/>
              </a:lnSpc>
              <a:buNone/>
              <a:defRPr lang="zh-CN" altLang="en-US" sz="1000" dirty="0">
                <a:solidFill>
                  <a:schemeClr val="tx1">
                    <a:lumMod val="50000"/>
                    <a:lumOff val="50000"/>
                  </a:schemeClr>
                </a:solidFill>
              </a:defRPr>
            </a:lvl1pPr>
          </a:lstStyle>
          <a:p>
            <a:pPr marL="0" lvl="0" algn="ctr" defTabSz="914377">
              <a:lnSpc>
                <a:spcPct val="150000"/>
              </a:lnSpc>
            </a:pPr>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3520598830"/>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858924"/>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560562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104911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2275980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983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17" name="矩形 8"/>
          <p:cNvSpPr/>
          <p:nvPr userDrawn="1"/>
        </p:nvSpPr>
        <p:spPr>
          <a:xfrm>
            <a:off x="796539" y="2060847"/>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1A7BAE"/>
              </a:solidFill>
              <a:latin typeface="+mj-lt"/>
            </a:endParaRPr>
          </a:p>
        </p:txBody>
      </p:sp>
      <p:grpSp>
        <p:nvGrpSpPr>
          <p:cNvPr id="24" name="组合 23"/>
          <p:cNvGrpSpPr/>
          <p:nvPr userDrawn="1"/>
        </p:nvGrpSpPr>
        <p:grpSpPr>
          <a:xfrm>
            <a:off x="6516048" y="0"/>
            <a:ext cx="5675952" cy="6858000"/>
            <a:chOff x="566555" y="877035"/>
            <a:chExt cx="2340260" cy="164545"/>
          </a:xfrm>
        </p:grpSpPr>
        <p:sp>
          <p:nvSpPr>
            <p:cNvPr id="25" name="矩形 24"/>
            <p:cNvSpPr/>
            <p:nvPr/>
          </p:nvSpPr>
          <p:spPr>
            <a:xfrm>
              <a:off x="566555" y="877035"/>
              <a:ext cx="585065" cy="164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51620" y="877035"/>
              <a:ext cx="585065" cy="1645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736685" y="877035"/>
              <a:ext cx="585065" cy="164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321750" y="877035"/>
              <a:ext cx="585065" cy="164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9" name="矩形 28"/>
          <p:cNvSpPr/>
          <p:nvPr userDrawn="1"/>
        </p:nvSpPr>
        <p:spPr>
          <a:xfrm>
            <a:off x="6516048" y="2663073"/>
            <a:ext cx="5675952"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solidFill>
              <a:latin typeface="+mj-lt"/>
            </a:endParaRPr>
          </a:p>
        </p:txBody>
      </p:sp>
      <p:sp>
        <p:nvSpPr>
          <p:cNvPr id="31" name="文本占位符 10"/>
          <p:cNvSpPr>
            <a:spLocks noGrp="1"/>
          </p:cNvSpPr>
          <p:nvPr>
            <p:ph type="body" sz="quarter" idx="11" hasCustomPrompt="1"/>
          </p:nvPr>
        </p:nvSpPr>
        <p:spPr>
          <a:xfrm>
            <a:off x="7225542" y="2906549"/>
            <a:ext cx="4256964" cy="748988"/>
          </a:xfrm>
          <a:prstGeom prst="rect">
            <a:avLst/>
          </a:prstGeom>
        </p:spPr>
        <p:txBody>
          <a:bodyPr wrap="square">
            <a:spAutoFit/>
          </a:bodyPr>
          <a:lstStyle>
            <a:lvl1pPr marL="0" indent="0" algn="ctr">
              <a:buNone/>
              <a:defRPr>
                <a:solidFill>
                  <a:schemeClr val="bg1"/>
                </a:solidFill>
                <a:latin typeface="+mj-lt"/>
              </a:defRPr>
            </a:lvl1pPr>
          </a:lstStyle>
          <a:p>
            <a:pPr lvl="0"/>
            <a:r>
              <a:rPr lang="en-US" altLang="zh-CN" dirty="0"/>
              <a:t>CONTENT</a:t>
            </a:r>
            <a:endParaRPr lang="zh-CN" altLang="en-US" dirty="0"/>
          </a:p>
        </p:txBody>
      </p:sp>
      <p:sp>
        <p:nvSpPr>
          <p:cNvPr id="34" name="文本占位符 10"/>
          <p:cNvSpPr>
            <a:spLocks noGrp="1"/>
          </p:cNvSpPr>
          <p:nvPr>
            <p:ph type="body" sz="quarter" idx="13" hasCustomPrompt="1"/>
          </p:nvPr>
        </p:nvSpPr>
        <p:spPr>
          <a:xfrm>
            <a:off x="1628247" y="2144602"/>
            <a:ext cx="3367087" cy="400110"/>
          </a:xfrm>
          <a:prstGeom prst="rect">
            <a:avLst/>
          </a:prstGeom>
        </p:spPr>
        <p:txBody>
          <a:bodyPr wrap="square">
            <a:spAutoFit/>
          </a:bodyPr>
          <a:lstStyle>
            <a:lvl1pPr marL="0" indent="0" algn="l">
              <a:buNone/>
              <a:defRPr sz="2000" baseline="0">
                <a:solidFill>
                  <a:schemeClr val="accent4"/>
                </a:solidFill>
              </a:defRPr>
            </a:lvl1pPr>
          </a:lstStyle>
          <a:p>
            <a:pPr lvl="0"/>
            <a:r>
              <a:rPr lang="en-US" altLang="zh-CN" dirty="0"/>
              <a:t>Part One </a:t>
            </a:r>
            <a:r>
              <a:rPr lang="zh-CN" altLang="en-US" dirty="0"/>
              <a:t>输入标题</a:t>
            </a:r>
          </a:p>
        </p:txBody>
      </p:sp>
      <p:sp>
        <p:nvSpPr>
          <p:cNvPr id="35" name="文本占位符 10"/>
          <p:cNvSpPr>
            <a:spLocks noGrp="1"/>
          </p:cNvSpPr>
          <p:nvPr>
            <p:ph type="body" sz="quarter" idx="14" hasCustomPrompt="1"/>
          </p:nvPr>
        </p:nvSpPr>
        <p:spPr>
          <a:xfrm>
            <a:off x="800384" y="2043693"/>
            <a:ext cx="640820" cy="584775"/>
          </a:xfrm>
          <a:prstGeom prst="rect">
            <a:avLst/>
          </a:prstGeom>
        </p:spPr>
        <p:txBody>
          <a:bodyPr wrap="square">
            <a:spAutoFit/>
          </a:bodyPr>
          <a:lstStyle>
            <a:lvl1pPr marL="0" indent="0" algn="ctr">
              <a:buNone/>
              <a:defRPr sz="3200">
                <a:solidFill>
                  <a:schemeClr val="accent4"/>
                </a:solidFill>
                <a:latin typeface="+mj-lt"/>
              </a:defRPr>
            </a:lvl1pPr>
          </a:lstStyle>
          <a:p>
            <a:pPr lvl="0"/>
            <a:r>
              <a:rPr lang="en-US" altLang="zh-CN" dirty="0"/>
              <a:t>1</a:t>
            </a:r>
            <a:endParaRPr lang="zh-CN" altLang="en-US" dirty="0"/>
          </a:p>
        </p:txBody>
      </p:sp>
      <p:sp>
        <p:nvSpPr>
          <p:cNvPr id="14" name="矩形 8"/>
          <p:cNvSpPr/>
          <p:nvPr userDrawn="1"/>
        </p:nvSpPr>
        <p:spPr>
          <a:xfrm>
            <a:off x="796539" y="3161514"/>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3"/>
              </a:solidFill>
              <a:latin typeface="+mj-lt"/>
            </a:endParaRPr>
          </a:p>
        </p:txBody>
      </p:sp>
      <p:sp>
        <p:nvSpPr>
          <p:cNvPr id="15" name="文本占位符 10"/>
          <p:cNvSpPr>
            <a:spLocks noGrp="1"/>
          </p:cNvSpPr>
          <p:nvPr>
            <p:ph type="body" sz="quarter" idx="15" hasCustomPrompt="1"/>
          </p:nvPr>
        </p:nvSpPr>
        <p:spPr>
          <a:xfrm>
            <a:off x="1628247" y="3245269"/>
            <a:ext cx="3367087" cy="400110"/>
          </a:xfrm>
          <a:prstGeom prst="rect">
            <a:avLst/>
          </a:prstGeom>
        </p:spPr>
        <p:txBody>
          <a:bodyPr wrap="square">
            <a:spAutoFit/>
          </a:bodyPr>
          <a:lstStyle>
            <a:lvl1pPr marL="0" indent="0" algn="l">
              <a:buNone/>
              <a:defRPr sz="2000" baseline="0">
                <a:solidFill>
                  <a:schemeClr val="accent3"/>
                </a:solidFill>
              </a:defRPr>
            </a:lvl1pPr>
          </a:lstStyle>
          <a:p>
            <a:pPr lvl="0"/>
            <a:r>
              <a:rPr lang="en-US" altLang="zh-CN" dirty="0"/>
              <a:t>Part One </a:t>
            </a:r>
            <a:r>
              <a:rPr lang="zh-CN" altLang="en-US" dirty="0"/>
              <a:t>输入标题</a:t>
            </a:r>
          </a:p>
        </p:txBody>
      </p:sp>
      <p:sp>
        <p:nvSpPr>
          <p:cNvPr id="16" name="文本占位符 10"/>
          <p:cNvSpPr>
            <a:spLocks noGrp="1"/>
          </p:cNvSpPr>
          <p:nvPr>
            <p:ph type="body" sz="quarter" idx="16" hasCustomPrompt="1"/>
          </p:nvPr>
        </p:nvSpPr>
        <p:spPr>
          <a:xfrm>
            <a:off x="800384" y="3144360"/>
            <a:ext cx="640820" cy="584775"/>
          </a:xfrm>
          <a:prstGeom prst="rect">
            <a:avLst/>
          </a:prstGeom>
        </p:spPr>
        <p:txBody>
          <a:bodyPr wrap="square">
            <a:spAutoFit/>
          </a:bodyPr>
          <a:lstStyle>
            <a:lvl1pPr marL="0" indent="0" algn="ctr">
              <a:buNone/>
              <a:defRPr sz="3200">
                <a:solidFill>
                  <a:schemeClr val="accent3"/>
                </a:solidFill>
                <a:latin typeface="+mj-lt"/>
              </a:defRPr>
            </a:lvl1pPr>
          </a:lstStyle>
          <a:p>
            <a:pPr lvl="0"/>
            <a:r>
              <a:rPr lang="en-US" altLang="zh-CN" dirty="0"/>
              <a:t>1</a:t>
            </a:r>
            <a:endParaRPr lang="zh-CN" altLang="en-US" dirty="0"/>
          </a:p>
        </p:txBody>
      </p:sp>
      <p:sp>
        <p:nvSpPr>
          <p:cNvPr id="18" name="矩形 8"/>
          <p:cNvSpPr/>
          <p:nvPr userDrawn="1"/>
        </p:nvSpPr>
        <p:spPr>
          <a:xfrm>
            <a:off x="796539" y="4362628"/>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2"/>
              </a:solidFill>
              <a:latin typeface="+mj-lt"/>
            </a:endParaRPr>
          </a:p>
        </p:txBody>
      </p:sp>
      <p:sp>
        <p:nvSpPr>
          <p:cNvPr id="19" name="文本占位符 10"/>
          <p:cNvSpPr>
            <a:spLocks noGrp="1"/>
          </p:cNvSpPr>
          <p:nvPr>
            <p:ph type="body" sz="quarter" idx="17" hasCustomPrompt="1"/>
          </p:nvPr>
        </p:nvSpPr>
        <p:spPr>
          <a:xfrm>
            <a:off x="1628247" y="4446383"/>
            <a:ext cx="3367087" cy="400110"/>
          </a:xfrm>
          <a:prstGeom prst="rect">
            <a:avLst/>
          </a:prstGeom>
        </p:spPr>
        <p:txBody>
          <a:bodyPr wrap="square">
            <a:spAutoFit/>
          </a:bodyPr>
          <a:lstStyle>
            <a:lvl1pPr marL="0" indent="0" algn="l">
              <a:buNone/>
              <a:defRPr sz="2000" baseline="0">
                <a:solidFill>
                  <a:schemeClr val="accent2"/>
                </a:solidFill>
              </a:defRPr>
            </a:lvl1pPr>
          </a:lstStyle>
          <a:p>
            <a:pPr lvl="0"/>
            <a:r>
              <a:rPr lang="en-US" altLang="zh-CN" dirty="0"/>
              <a:t>Part One </a:t>
            </a:r>
            <a:r>
              <a:rPr lang="zh-CN" altLang="en-US" dirty="0"/>
              <a:t>输入标题</a:t>
            </a:r>
          </a:p>
        </p:txBody>
      </p:sp>
      <p:sp>
        <p:nvSpPr>
          <p:cNvPr id="20" name="文本占位符 10"/>
          <p:cNvSpPr>
            <a:spLocks noGrp="1"/>
          </p:cNvSpPr>
          <p:nvPr>
            <p:ph type="body" sz="quarter" idx="18" hasCustomPrompt="1"/>
          </p:nvPr>
        </p:nvSpPr>
        <p:spPr>
          <a:xfrm>
            <a:off x="800384" y="4345474"/>
            <a:ext cx="640820" cy="584775"/>
          </a:xfrm>
          <a:prstGeom prst="rect">
            <a:avLst/>
          </a:prstGeom>
        </p:spPr>
        <p:txBody>
          <a:bodyPr wrap="square">
            <a:spAutoFit/>
          </a:bodyPr>
          <a:lstStyle>
            <a:lvl1pPr marL="0" indent="0" algn="ctr">
              <a:buNone/>
              <a:defRPr sz="3200">
                <a:solidFill>
                  <a:schemeClr val="accent2"/>
                </a:solidFill>
                <a:latin typeface="+mj-lt"/>
              </a:defRPr>
            </a:lvl1pPr>
          </a:lstStyle>
          <a:p>
            <a:pPr lvl="0"/>
            <a:r>
              <a:rPr lang="en-US" altLang="zh-CN" dirty="0"/>
              <a:t>1</a:t>
            </a:r>
            <a:endParaRPr lang="zh-CN" altLang="en-US" dirty="0"/>
          </a:p>
        </p:txBody>
      </p:sp>
    </p:spTree>
    <p:extLst>
      <p:ext uri="{BB962C8B-B14F-4D97-AF65-F5344CB8AC3E}">
        <p14:creationId xmlns:p14="http://schemas.microsoft.com/office/powerpoint/2010/main" val="2269701609"/>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429348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作者</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508010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rPr>
              <a:t>Impact Arial</a:t>
            </a:r>
            <a:endParaRPr kumimoji="0" lang="zh-CN" altLang="en-US"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cn.bing.com</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@Smile</a:t>
            </a: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呆鱼</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96174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sp>
        <p:nvSpPr>
          <p:cNvPr id="17" name="矩形 8"/>
          <p:cNvSpPr/>
          <p:nvPr userDrawn="1"/>
        </p:nvSpPr>
        <p:spPr>
          <a:xfrm>
            <a:off x="796539" y="1415311"/>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1A7BAE"/>
              </a:solidFill>
              <a:latin typeface="+mj-lt"/>
            </a:endParaRPr>
          </a:p>
        </p:txBody>
      </p:sp>
      <p:grpSp>
        <p:nvGrpSpPr>
          <p:cNvPr id="24" name="组合 23"/>
          <p:cNvGrpSpPr/>
          <p:nvPr userDrawn="1"/>
        </p:nvGrpSpPr>
        <p:grpSpPr>
          <a:xfrm>
            <a:off x="6516048" y="0"/>
            <a:ext cx="5675952" cy="6858000"/>
            <a:chOff x="566555" y="877035"/>
            <a:chExt cx="2340260" cy="164545"/>
          </a:xfrm>
        </p:grpSpPr>
        <p:sp>
          <p:nvSpPr>
            <p:cNvPr id="25" name="矩形 24"/>
            <p:cNvSpPr/>
            <p:nvPr/>
          </p:nvSpPr>
          <p:spPr>
            <a:xfrm>
              <a:off x="566555" y="877035"/>
              <a:ext cx="585065" cy="164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51620" y="877035"/>
              <a:ext cx="585065" cy="1645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736685" y="877035"/>
              <a:ext cx="585065" cy="164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321750" y="877035"/>
              <a:ext cx="585065" cy="164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9" name="矩形 28"/>
          <p:cNvSpPr/>
          <p:nvPr userDrawn="1"/>
        </p:nvSpPr>
        <p:spPr>
          <a:xfrm>
            <a:off x="6516048" y="2663073"/>
            <a:ext cx="5675952"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solidFill>
              <a:latin typeface="+mj-lt"/>
            </a:endParaRPr>
          </a:p>
        </p:txBody>
      </p:sp>
      <p:sp>
        <p:nvSpPr>
          <p:cNvPr id="31" name="文本占位符 10"/>
          <p:cNvSpPr>
            <a:spLocks noGrp="1"/>
          </p:cNvSpPr>
          <p:nvPr>
            <p:ph type="body" sz="quarter" idx="11" hasCustomPrompt="1"/>
          </p:nvPr>
        </p:nvSpPr>
        <p:spPr>
          <a:xfrm>
            <a:off x="7225542" y="2906549"/>
            <a:ext cx="4256964" cy="748988"/>
          </a:xfrm>
          <a:prstGeom prst="rect">
            <a:avLst/>
          </a:prstGeom>
        </p:spPr>
        <p:txBody>
          <a:bodyPr wrap="square">
            <a:spAutoFit/>
          </a:bodyPr>
          <a:lstStyle>
            <a:lvl1pPr marL="0" indent="0" algn="ctr">
              <a:buNone/>
              <a:defRPr>
                <a:solidFill>
                  <a:schemeClr val="bg1"/>
                </a:solidFill>
                <a:latin typeface="+mj-lt"/>
              </a:defRPr>
            </a:lvl1pPr>
          </a:lstStyle>
          <a:p>
            <a:pPr lvl="0"/>
            <a:r>
              <a:rPr lang="en-US" altLang="zh-CN" dirty="0"/>
              <a:t>CONTENT</a:t>
            </a:r>
            <a:endParaRPr lang="zh-CN" altLang="en-US" dirty="0"/>
          </a:p>
        </p:txBody>
      </p:sp>
      <p:sp>
        <p:nvSpPr>
          <p:cNvPr id="34" name="文本占位符 10"/>
          <p:cNvSpPr>
            <a:spLocks noGrp="1"/>
          </p:cNvSpPr>
          <p:nvPr>
            <p:ph type="body" sz="quarter" idx="13" hasCustomPrompt="1"/>
          </p:nvPr>
        </p:nvSpPr>
        <p:spPr>
          <a:xfrm>
            <a:off x="1628247" y="1499066"/>
            <a:ext cx="3367087" cy="400110"/>
          </a:xfrm>
          <a:prstGeom prst="rect">
            <a:avLst/>
          </a:prstGeom>
        </p:spPr>
        <p:txBody>
          <a:bodyPr wrap="square">
            <a:spAutoFit/>
          </a:bodyPr>
          <a:lstStyle>
            <a:lvl1pPr marL="0" indent="0" algn="l">
              <a:buNone/>
              <a:defRPr sz="2000" baseline="0">
                <a:solidFill>
                  <a:schemeClr val="accent4"/>
                </a:solidFill>
              </a:defRPr>
            </a:lvl1pPr>
          </a:lstStyle>
          <a:p>
            <a:pPr lvl="0"/>
            <a:r>
              <a:rPr lang="en-US" altLang="zh-CN" dirty="0"/>
              <a:t>Part One </a:t>
            </a:r>
            <a:r>
              <a:rPr lang="zh-CN" altLang="en-US" dirty="0"/>
              <a:t>输入标题</a:t>
            </a:r>
          </a:p>
        </p:txBody>
      </p:sp>
      <p:sp>
        <p:nvSpPr>
          <p:cNvPr id="35" name="文本占位符 10"/>
          <p:cNvSpPr>
            <a:spLocks noGrp="1"/>
          </p:cNvSpPr>
          <p:nvPr>
            <p:ph type="body" sz="quarter" idx="14" hasCustomPrompt="1"/>
          </p:nvPr>
        </p:nvSpPr>
        <p:spPr>
          <a:xfrm>
            <a:off x="800384" y="1398157"/>
            <a:ext cx="640820" cy="584775"/>
          </a:xfrm>
          <a:prstGeom prst="rect">
            <a:avLst/>
          </a:prstGeom>
        </p:spPr>
        <p:txBody>
          <a:bodyPr wrap="square">
            <a:spAutoFit/>
          </a:bodyPr>
          <a:lstStyle>
            <a:lvl1pPr marL="0" indent="0" algn="ctr">
              <a:buNone/>
              <a:defRPr sz="3200">
                <a:solidFill>
                  <a:schemeClr val="accent4"/>
                </a:solidFill>
                <a:latin typeface="+mj-lt"/>
              </a:defRPr>
            </a:lvl1pPr>
          </a:lstStyle>
          <a:p>
            <a:pPr lvl="0"/>
            <a:r>
              <a:rPr lang="en-US" altLang="zh-CN" dirty="0"/>
              <a:t>1</a:t>
            </a:r>
            <a:endParaRPr lang="zh-CN" altLang="en-US" dirty="0"/>
          </a:p>
        </p:txBody>
      </p:sp>
      <p:sp>
        <p:nvSpPr>
          <p:cNvPr id="14" name="矩形 8"/>
          <p:cNvSpPr/>
          <p:nvPr userDrawn="1"/>
        </p:nvSpPr>
        <p:spPr>
          <a:xfrm>
            <a:off x="796539" y="2515978"/>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3"/>
              </a:solidFill>
              <a:latin typeface="+mj-lt"/>
            </a:endParaRPr>
          </a:p>
        </p:txBody>
      </p:sp>
      <p:sp>
        <p:nvSpPr>
          <p:cNvPr id="15" name="文本占位符 10"/>
          <p:cNvSpPr>
            <a:spLocks noGrp="1"/>
          </p:cNvSpPr>
          <p:nvPr>
            <p:ph type="body" sz="quarter" idx="15" hasCustomPrompt="1"/>
          </p:nvPr>
        </p:nvSpPr>
        <p:spPr>
          <a:xfrm>
            <a:off x="1628247" y="2599733"/>
            <a:ext cx="3367087" cy="400110"/>
          </a:xfrm>
          <a:prstGeom prst="rect">
            <a:avLst/>
          </a:prstGeom>
        </p:spPr>
        <p:txBody>
          <a:bodyPr wrap="square">
            <a:spAutoFit/>
          </a:bodyPr>
          <a:lstStyle>
            <a:lvl1pPr marL="0" indent="0" algn="l">
              <a:buNone/>
              <a:defRPr sz="2000" baseline="0">
                <a:solidFill>
                  <a:schemeClr val="accent3"/>
                </a:solidFill>
              </a:defRPr>
            </a:lvl1pPr>
          </a:lstStyle>
          <a:p>
            <a:pPr lvl="0"/>
            <a:r>
              <a:rPr lang="en-US" altLang="zh-CN" dirty="0"/>
              <a:t>Part One </a:t>
            </a:r>
            <a:r>
              <a:rPr lang="zh-CN" altLang="en-US" dirty="0"/>
              <a:t>输入标题</a:t>
            </a:r>
          </a:p>
        </p:txBody>
      </p:sp>
      <p:sp>
        <p:nvSpPr>
          <p:cNvPr id="16" name="文本占位符 10"/>
          <p:cNvSpPr>
            <a:spLocks noGrp="1"/>
          </p:cNvSpPr>
          <p:nvPr>
            <p:ph type="body" sz="quarter" idx="16" hasCustomPrompt="1"/>
          </p:nvPr>
        </p:nvSpPr>
        <p:spPr>
          <a:xfrm>
            <a:off x="800384" y="2498824"/>
            <a:ext cx="640820" cy="584775"/>
          </a:xfrm>
          <a:prstGeom prst="rect">
            <a:avLst/>
          </a:prstGeom>
        </p:spPr>
        <p:txBody>
          <a:bodyPr wrap="square">
            <a:spAutoFit/>
          </a:bodyPr>
          <a:lstStyle>
            <a:lvl1pPr marL="0" indent="0" algn="ctr">
              <a:buNone/>
              <a:defRPr sz="3200">
                <a:solidFill>
                  <a:schemeClr val="accent3"/>
                </a:solidFill>
                <a:latin typeface="+mj-lt"/>
              </a:defRPr>
            </a:lvl1pPr>
          </a:lstStyle>
          <a:p>
            <a:pPr lvl="0"/>
            <a:r>
              <a:rPr lang="en-US" altLang="zh-CN" dirty="0"/>
              <a:t>1</a:t>
            </a:r>
            <a:endParaRPr lang="zh-CN" altLang="en-US" dirty="0"/>
          </a:p>
        </p:txBody>
      </p:sp>
      <p:sp>
        <p:nvSpPr>
          <p:cNvPr id="18" name="矩形 8"/>
          <p:cNvSpPr/>
          <p:nvPr userDrawn="1"/>
        </p:nvSpPr>
        <p:spPr>
          <a:xfrm>
            <a:off x="796539" y="3717092"/>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2"/>
              </a:solidFill>
              <a:latin typeface="+mj-lt"/>
            </a:endParaRPr>
          </a:p>
        </p:txBody>
      </p:sp>
      <p:sp>
        <p:nvSpPr>
          <p:cNvPr id="19" name="文本占位符 10"/>
          <p:cNvSpPr>
            <a:spLocks noGrp="1"/>
          </p:cNvSpPr>
          <p:nvPr>
            <p:ph type="body" sz="quarter" idx="17" hasCustomPrompt="1"/>
          </p:nvPr>
        </p:nvSpPr>
        <p:spPr>
          <a:xfrm>
            <a:off x="1628247" y="3800847"/>
            <a:ext cx="3367087" cy="400110"/>
          </a:xfrm>
          <a:prstGeom prst="rect">
            <a:avLst/>
          </a:prstGeom>
        </p:spPr>
        <p:txBody>
          <a:bodyPr wrap="square">
            <a:spAutoFit/>
          </a:bodyPr>
          <a:lstStyle>
            <a:lvl1pPr marL="0" indent="0" algn="l">
              <a:buNone/>
              <a:defRPr sz="2000" baseline="0">
                <a:solidFill>
                  <a:schemeClr val="accent2"/>
                </a:solidFill>
              </a:defRPr>
            </a:lvl1pPr>
          </a:lstStyle>
          <a:p>
            <a:pPr lvl="0"/>
            <a:r>
              <a:rPr lang="en-US" altLang="zh-CN" dirty="0"/>
              <a:t>Part One </a:t>
            </a:r>
            <a:r>
              <a:rPr lang="zh-CN" altLang="en-US" dirty="0"/>
              <a:t>输入标题</a:t>
            </a:r>
          </a:p>
        </p:txBody>
      </p:sp>
      <p:sp>
        <p:nvSpPr>
          <p:cNvPr id="20" name="文本占位符 10"/>
          <p:cNvSpPr>
            <a:spLocks noGrp="1"/>
          </p:cNvSpPr>
          <p:nvPr>
            <p:ph type="body" sz="quarter" idx="18" hasCustomPrompt="1"/>
          </p:nvPr>
        </p:nvSpPr>
        <p:spPr>
          <a:xfrm>
            <a:off x="800384" y="3699938"/>
            <a:ext cx="640820" cy="584775"/>
          </a:xfrm>
          <a:prstGeom prst="rect">
            <a:avLst/>
          </a:prstGeom>
        </p:spPr>
        <p:txBody>
          <a:bodyPr wrap="square">
            <a:spAutoFit/>
          </a:bodyPr>
          <a:lstStyle>
            <a:lvl1pPr marL="0" indent="0" algn="ctr">
              <a:buNone/>
              <a:defRPr sz="3200">
                <a:solidFill>
                  <a:schemeClr val="accent2"/>
                </a:solidFill>
                <a:latin typeface="+mj-lt"/>
              </a:defRPr>
            </a:lvl1pPr>
          </a:lstStyle>
          <a:p>
            <a:pPr lvl="0"/>
            <a:r>
              <a:rPr lang="en-US" altLang="zh-CN" dirty="0"/>
              <a:t>1</a:t>
            </a:r>
            <a:endParaRPr lang="zh-CN" altLang="en-US" dirty="0"/>
          </a:p>
        </p:txBody>
      </p:sp>
      <p:sp>
        <p:nvSpPr>
          <p:cNvPr id="21" name="矩形 8"/>
          <p:cNvSpPr/>
          <p:nvPr userDrawn="1"/>
        </p:nvSpPr>
        <p:spPr>
          <a:xfrm>
            <a:off x="796539" y="4918206"/>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1"/>
              </a:solidFill>
              <a:latin typeface="+mj-lt"/>
            </a:endParaRPr>
          </a:p>
        </p:txBody>
      </p:sp>
      <p:sp>
        <p:nvSpPr>
          <p:cNvPr id="22" name="文本占位符 10"/>
          <p:cNvSpPr>
            <a:spLocks noGrp="1"/>
          </p:cNvSpPr>
          <p:nvPr>
            <p:ph type="body" sz="quarter" idx="19" hasCustomPrompt="1"/>
          </p:nvPr>
        </p:nvSpPr>
        <p:spPr>
          <a:xfrm>
            <a:off x="1628247" y="5001961"/>
            <a:ext cx="3367087" cy="400110"/>
          </a:xfrm>
          <a:prstGeom prst="rect">
            <a:avLst/>
          </a:prstGeom>
        </p:spPr>
        <p:txBody>
          <a:bodyPr wrap="square">
            <a:spAutoFit/>
          </a:bodyPr>
          <a:lstStyle>
            <a:lvl1pPr marL="0" indent="0" algn="l">
              <a:buNone/>
              <a:defRPr sz="2000" baseline="0">
                <a:solidFill>
                  <a:schemeClr val="accent1"/>
                </a:solidFill>
              </a:defRPr>
            </a:lvl1pPr>
          </a:lstStyle>
          <a:p>
            <a:pPr lvl="0"/>
            <a:r>
              <a:rPr lang="en-US" altLang="zh-CN" dirty="0"/>
              <a:t>Part One </a:t>
            </a:r>
            <a:r>
              <a:rPr lang="zh-CN" altLang="en-US" dirty="0"/>
              <a:t>输入标题</a:t>
            </a:r>
          </a:p>
        </p:txBody>
      </p:sp>
      <p:sp>
        <p:nvSpPr>
          <p:cNvPr id="23" name="文本占位符 10"/>
          <p:cNvSpPr>
            <a:spLocks noGrp="1"/>
          </p:cNvSpPr>
          <p:nvPr>
            <p:ph type="body" sz="quarter" idx="20" hasCustomPrompt="1"/>
          </p:nvPr>
        </p:nvSpPr>
        <p:spPr>
          <a:xfrm>
            <a:off x="800384" y="4901052"/>
            <a:ext cx="640820" cy="584775"/>
          </a:xfrm>
          <a:prstGeom prst="rect">
            <a:avLst/>
          </a:prstGeom>
        </p:spPr>
        <p:txBody>
          <a:bodyPr wrap="square">
            <a:spAutoFit/>
          </a:bodyPr>
          <a:lstStyle>
            <a:lvl1pPr marL="0" indent="0" algn="ctr">
              <a:buNone/>
              <a:defRPr sz="3200">
                <a:solidFill>
                  <a:schemeClr val="accent1"/>
                </a:solidFill>
                <a:latin typeface="+mj-lt"/>
              </a:defRPr>
            </a:lvl1pPr>
          </a:lstStyle>
          <a:p>
            <a:pPr lvl="0"/>
            <a:r>
              <a:rPr lang="en-US" altLang="zh-CN" dirty="0"/>
              <a:t>1</a:t>
            </a:r>
            <a:endParaRPr lang="zh-CN" altLang="en-US" dirty="0"/>
          </a:p>
        </p:txBody>
      </p:sp>
    </p:spTree>
    <p:extLst>
      <p:ext uri="{BB962C8B-B14F-4D97-AF65-F5344CB8AC3E}">
        <p14:creationId xmlns:p14="http://schemas.microsoft.com/office/powerpoint/2010/main" val="264673401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页">
    <p:spTree>
      <p:nvGrpSpPr>
        <p:cNvPr id="1" name=""/>
        <p:cNvGrpSpPr/>
        <p:nvPr/>
      </p:nvGrpSpPr>
      <p:grpSpPr>
        <a:xfrm>
          <a:off x="0" y="0"/>
          <a:ext cx="0" cy="0"/>
          <a:chOff x="0" y="0"/>
          <a:chExt cx="0" cy="0"/>
        </a:xfrm>
      </p:grpSpPr>
      <p:sp>
        <p:nvSpPr>
          <p:cNvPr id="17" name="矩形 8"/>
          <p:cNvSpPr/>
          <p:nvPr userDrawn="1"/>
        </p:nvSpPr>
        <p:spPr>
          <a:xfrm>
            <a:off x="796539" y="844832"/>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1A7BAE"/>
              </a:solidFill>
              <a:latin typeface="+mj-lt"/>
            </a:endParaRPr>
          </a:p>
        </p:txBody>
      </p:sp>
      <p:grpSp>
        <p:nvGrpSpPr>
          <p:cNvPr id="24" name="组合 23"/>
          <p:cNvGrpSpPr/>
          <p:nvPr userDrawn="1"/>
        </p:nvGrpSpPr>
        <p:grpSpPr>
          <a:xfrm>
            <a:off x="6516048" y="0"/>
            <a:ext cx="5675952" cy="6858000"/>
            <a:chOff x="566555" y="877035"/>
            <a:chExt cx="2340260" cy="164545"/>
          </a:xfrm>
        </p:grpSpPr>
        <p:sp>
          <p:nvSpPr>
            <p:cNvPr id="25" name="矩形 24"/>
            <p:cNvSpPr/>
            <p:nvPr/>
          </p:nvSpPr>
          <p:spPr>
            <a:xfrm>
              <a:off x="566555" y="877035"/>
              <a:ext cx="585065" cy="164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51620" y="877035"/>
              <a:ext cx="585065" cy="1645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736685" y="877035"/>
              <a:ext cx="585065" cy="164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321750" y="877035"/>
              <a:ext cx="585065" cy="164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9" name="矩形 28"/>
          <p:cNvSpPr/>
          <p:nvPr userDrawn="1"/>
        </p:nvSpPr>
        <p:spPr>
          <a:xfrm>
            <a:off x="6516048" y="2663073"/>
            <a:ext cx="5675952"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solidFill>
              <a:latin typeface="+mj-lt"/>
            </a:endParaRPr>
          </a:p>
        </p:txBody>
      </p:sp>
      <p:sp>
        <p:nvSpPr>
          <p:cNvPr id="31" name="文本占位符 10"/>
          <p:cNvSpPr>
            <a:spLocks noGrp="1"/>
          </p:cNvSpPr>
          <p:nvPr>
            <p:ph type="body" sz="quarter" idx="11" hasCustomPrompt="1"/>
          </p:nvPr>
        </p:nvSpPr>
        <p:spPr>
          <a:xfrm>
            <a:off x="7225542" y="2906549"/>
            <a:ext cx="4256964" cy="748988"/>
          </a:xfrm>
          <a:prstGeom prst="rect">
            <a:avLst/>
          </a:prstGeom>
        </p:spPr>
        <p:txBody>
          <a:bodyPr wrap="square">
            <a:spAutoFit/>
          </a:bodyPr>
          <a:lstStyle>
            <a:lvl1pPr marL="0" indent="0" algn="ctr">
              <a:buNone/>
              <a:defRPr>
                <a:solidFill>
                  <a:schemeClr val="bg1"/>
                </a:solidFill>
                <a:latin typeface="+mj-lt"/>
              </a:defRPr>
            </a:lvl1pPr>
          </a:lstStyle>
          <a:p>
            <a:pPr lvl="0"/>
            <a:r>
              <a:rPr lang="en-US" altLang="zh-CN" dirty="0"/>
              <a:t>CONTENT</a:t>
            </a:r>
            <a:endParaRPr lang="zh-CN" altLang="en-US" dirty="0"/>
          </a:p>
        </p:txBody>
      </p:sp>
      <p:sp>
        <p:nvSpPr>
          <p:cNvPr id="34" name="文本占位符 10"/>
          <p:cNvSpPr>
            <a:spLocks noGrp="1"/>
          </p:cNvSpPr>
          <p:nvPr>
            <p:ph type="body" sz="quarter" idx="13" hasCustomPrompt="1"/>
          </p:nvPr>
        </p:nvSpPr>
        <p:spPr>
          <a:xfrm>
            <a:off x="1628247" y="928587"/>
            <a:ext cx="3367087" cy="400110"/>
          </a:xfrm>
          <a:prstGeom prst="rect">
            <a:avLst/>
          </a:prstGeom>
        </p:spPr>
        <p:txBody>
          <a:bodyPr wrap="square">
            <a:spAutoFit/>
          </a:bodyPr>
          <a:lstStyle>
            <a:lvl1pPr marL="0" indent="0" algn="l">
              <a:buNone/>
              <a:defRPr sz="2000" baseline="0">
                <a:solidFill>
                  <a:schemeClr val="accent4"/>
                </a:solidFill>
              </a:defRPr>
            </a:lvl1pPr>
          </a:lstStyle>
          <a:p>
            <a:pPr lvl="0"/>
            <a:r>
              <a:rPr lang="en-US" altLang="zh-CN" dirty="0"/>
              <a:t>Part One </a:t>
            </a:r>
            <a:r>
              <a:rPr lang="zh-CN" altLang="en-US" dirty="0"/>
              <a:t>输入标题</a:t>
            </a:r>
          </a:p>
        </p:txBody>
      </p:sp>
      <p:sp>
        <p:nvSpPr>
          <p:cNvPr id="35" name="文本占位符 10"/>
          <p:cNvSpPr>
            <a:spLocks noGrp="1"/>
          </p:cNvSpPr>
          <p:nvPr>
            <p:ph type="body" sz="quarter" idx="14" hasCustomPrompt="1"/>
          </p:nvPr>
        </p:nvSpPr>
        <p:spPr>
          <a:xfrm>
            <a:off x="800384" y="827678"/>
            <a:ext cx="640820" cy="584775"/>
          </a:xfrm>
          <a:prstGeom prst="rect">
            <a:avLst/>
          </a:prstGeom>
        </p:spPr>
        <p:txBody>
          <a:bodyPr wrap="square">
            <a:spAutoFit/>
          </a:bodyPr>
          <a:lstStyle>
            <a:lvl1pPr marL="0" indent="0" algn="ctr">
              <a:buNone/>
              <a:defRPr sz="3200">
                <a:solidFill>
                  <a:schemeClr val="accent4"/>
                </a:solidFill>
                <a:latin typeface="+mj-lt"/>
              </a:defRPr>
            </a:lvl1pPr>
          </a:lstStyle>
          <a:p>
            <a:pPr lvl="0"/>
            <a:r>
              <a:rPr lang="en-US" altLang="zh-CN" dirty="0"/>
              <a:t>1</a:t>
            </a:r>
            <a:endParaRPr lang="zh-CN" altLang="en-US" dirty="0"/>
          </a:p>
        </p:txBody>
      </p:sp>
      <p:sp>
        <p:nvSpPr>
          <p:cNvPr id="14" name="矩形 8"/>
          <p:cNvSpPr/>
          <p:nvPr userDrawn="1"/>
        </p:nvSpPr>
        <p:spPr>
          <a:xfrm>
            <a:off x="796539" y="1945499"/>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3"/>
              </a:solidFill>
              <a:latin typeface="+mj-lt"/>
            </a:endParaRPr>
          </a:p>
        </p:txBody>
      </p:sp>
      <p:sp>
        <p:nvSpPr>
          <p:cNvPr id="15" name="文本占位符 10"/>
          <p:cNvSpPr>
            <a:spLocks noGrp="1"/>
          </p:cNvSpPr>
          <p:nvPr>
            <p:ph type="body" sz="quarter" idx="15" hasCustomPrompt="1"/>
          </p:nvPr>
        </p:nvSpPr>
        <p:spPr>
          <a:xfrm>
            <a:off x="1628247" y="2029254"/>
            <a:ext cx="3367087" cy="400110"/>
          </a:xfrm>
          <a:prstGeom prst="rect">
            <a:avLst/>
          </a:prstGeom>
        </p:spPr>
        <p:txBody>
          <a:bodyPr wrap="square">
            <a:spAutoFit/>
          </a:bodyPr>
          <a:lstStyle>
            <a:lvl1pPr marL="0" indent="0" algn="l">
              <a:buNone/>
              <a:defRPr sz="2000" baseline="0">
                <a:solidFill>
                  <a:schemeClr val="accent3"/>
                </a:solidFill>
              </a:defRPr>
            </a:lvl1pPr>
          </a:lstStyle>
          <a:p>
            <a:pPr lvl="0"/>
            <a:r>
              <a:rPr lang="en-US" altLang="zh-CN" dirty="0"/>
              <a:t>Part One </a:t>
            </a:r>
            <a:r>
              <a:rPr lang="zh-CN" altLang="en-US" dirty="0"/>
              <a:t>输入标题</a:t>
            </a:r>
          </a:p>
        </p:txBody>
      </p:sp>
      <p:sp>
        <p:nvSpPr>
          <p:cNvPr id="16" name="文本占位符 10"/>
          <p:cNvSpPr>
            <a:spLocks noGrp="1"/>
          </p:cNvSpPr>
          <p:nvPr>
            <p:ph type="body" sz="quarter" idx="16" hasCustomPrompt="1"/>
          </p:nvPr>
        </p:nvSpPr>
        <p:spPr>
          <a:xfrm>
            <a:off x="800384" y="1928345"/>
            <a:ext cx="640820" cy="584775"/>
          </a:xfrm>
          <a:prstGeom prst="rect">
            <a:avLst/>
          </a:prstGeom>
        </p:spPr>
        <p:txBody>
          <a:bodyPr wrap="square">
            <a:spAutoFit/>
          </a:bodyPr>
          <a:lstStyle>
            <a:lvl1pPr marL="0" indent="0" algn="ctr">
              <a:buNone/>
              <a:defRPr sz="3200">
                <a:solidFill>
                  <a:schemeClr val="accent3"/>
                </a:solidFill>
                <a:latin typeface="+mj-lt"/>
              </a:defRPr>
            </a:lvl1pPr>
          </a:lstStyle>
          <a:p>
            <a:pPr lvl="0"/>
            <a:r>
              <a:rPr lang="en-US" altLang="zh-CN" dirty="0"/>
              <a:t>1</a:t>
            </a:r>
            <a:endParaRPr lang="zh-CN" altLang="en-US" dirty="0"/>
          </a:p>
        </p:txBody>
      </p:sp>
      <p:sp>
        <p:nvSpPr>
          <p:cNvPr id="18" name="矩形 8"/>
          <p:cNvSpPr/>
          <p:nvPr userDrawn="1"/>
        </p:nvSpPr>
        <p:spPr>
          <a:xfrm>
            <a:off x="796539" y="3146613"/>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2"/>
              </a:solidFill>
              <a:latin typeface="+mj-lt"/>
            </a:endParaRPr>
          </a:p>
        </p:txBody>
      </p:sp>
      <p:sp>
        <p:nvSpPr>
          <p:cNvPr id="19" name="文本占位符 10"/>
          <p:cNvSpPr>
            <a:spLocks noGrp="1"/>
          </p:cNvSpPr>
          <p:nvPr>
            <p:ph type="body" sz="quarter" idx="17" hasCustomPrompt="1"/>
          </p:nvPr>
        </p:nvSpPr>
        <p:spPr>
          <a:xfrm>
            <a:off x="1628247" y="3230368"/>
            <a:ext cx="3367087" cy="400110"/>
          </a:xfrm>
          <a:prstGeom prst="rect">
            <a:avLst/>
          </a:prstGeom>
        </p:spPr>
        <p:txBody>
          <a:bodyPr wrap="square">
            <a:spAutoFit/>
          </a:bodyPr>
          <a:lstStyle>
            <a:lvl1pPr marL="0" indent="0" algn="l">
              <a:buNone/>
              <a:defRPr sz="2000" baseline="0">
                <a:solidFill>
                  <a:schemeClr val="accent2"/>
                </a:solidFill>
              </a:defRPr>
            </a:lvl1pPr>
          </a:lstStyle>
          <a:p>
            <a:pPr lvl="0"/>
            <a:r>
              <a:rPr lang="en-US" altLang="zh-CN" dirty="0"/>
              <a:t>Part One </a:t>
            </a:r>
            <a:r>
              <a:rPr lang="zh-CN" altLang="en-US" dirty="0"/>
              <a:t>输入标题</a:t>
            </a:r>
          </a:p>
        </p:txBody>
      </p:sp>
      <p:sp>
        <p:nvSpPr>
          <p:cNvPr id="20" name="文本占位符 10"/>
          <p:cNvSpPr>
            <a:spLocks noGrp="1"/>
          </p:cNvSpPr>
          <p:nvPr>
            <p:ph type="body" sz="quarter" idx="18" hasCustomPrompt="1"/>
          </p:nvPr>
        </p:nvSpPr>
        <p:spPr>
          <a:xfrm>
            <a:off x="800384" y="3129459"/>
            <a:ext cx="640820" cy="584775"/>
          </a:xfrm>
          <a:prstGeom prst="rect">
            <a:avLst/>
          </a:prstGeom>
        </p:spPr>
        <p:txBody>
          <a:bodyPr wrap="square">
            <a:spAutoFit/>
          </a:bodyPr>
          <a:lstStyle>
            <a:lvl1pPr marL="0" indent="0" algn="ctr">
              <a:buNone/>
              <a:defRPr sz="3200">
                <a:solidFill>
                  <a:schemeClr val="accent2"/>
                </a:solidFill>
                <a:latin typeface="+mj-lt"/>
              </a:defRPr>
            </a:lvl1pPr>
          </a:lstStyle>
          <a:p>
            <a:pPr lvl="0"/>
            <a:r>
              <a:rPr lang="en-US" altLang="zh-CN" dirty="0"/>
              <a:t>1</a:t>
            </a:r>
            <a:endParaRPr lang="zh-CN" altLang="en-US" dirty="0"/>
          </a:p>
        </p:txBody>
      </p:sp>
      <p:sp>
        <p:nvSpPr>
          <p:cNvPr id="21" name="矩形 8"/>
          <p:cNvSpPr/>
          <p:nvPr userDrawn="1"/>
        </p:nvSpPr>
        <p:spPr>
          <a:xfrm>
            <a:off x="796539" y="4347727"/>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1"/>
              </a:solidFill>
              <a:latin typeface="+mj-lt"/>
            </a:endParaRPr>
          </a:p>
        </p:txBody>
      </p:sp>
      <p:sp>
        <p:nvSpPr>
          <p:cNvPr id="22" name="文本占位符 10"/>
          <p:cNvSpPr>
            <a:spLocks noGrp="1"/>
          </p:cNvSpPr>
          <p:nvPr>
            <p:ph type="body" sz="quarter" idx="19" hasCustomPrompt="1"/>
          </p:nvPr>
        </p:nvSpPr>
        <p:spPr>
          <a:xfrm>
            <a:off x="1628247" y="4431482"/>
            <a:ext cx="3367087" cy="400110"/>
          </a:xfrm>
          <a:prstGeom prst="rect">
            <a:avLst/>
          </a:prstGeom>
        </p:spPr>
        <p:txBody>
          <a:bodyPr wrap="square">
            <a:spAutoFit/>
          </a:bodyPr>
          <a:lstStyle>
            <a:lvl1pPr marL="0" indent="0" algn="l">
              <a:buNone/>
              <a:defRPr sz="2000" baseline="0">
                <a:solidFill>
                  <a:schemeClr val="accent1"/>
                </a:solidFill>
              </a:defRPr>
            </a:lvl1pPr>
          </a:lstStyle>
          <a:p>
            <a:pPr lvl="0"/>
            <a:r>
              <a:rPr lang="en-US" altLang="zh-CN" dirty="0"/>
              <a:t>Part One </a:t>
            </a:r>
            <a:r>
              <a:rPr lang="zh-CN" altLang="en-US" dirty="0"/>
              <a:t>输入标题</a:t>
            </a:r>
          </a:p>
        </p:txBody>
      </p:sp>
      <p:sp>
        <p:nvSpPr>
          <p:cNvPr id="23" name="文本占位符 10"/>
          <p:cNvSpPr>
            <a:spLocks noGrp="1"/>
          </p:cNvSpPr>
          <p:nvPr>
            <p:ph type="body" sz="quarter" idx="20" hasCustomPrompt="1"/>
          </p:nvPr>
        </p:nvSpPr>
        <p:spPr>
          <a:xfrm>
            <a:off x="800384" y="4330573"/>
            <a:ext cx="640820" cy="584775"/>
          </a:xfrm>
          <a:prstGeom prst="rect">
            <a:avLst/>
          </a:prstGeom>
        </p:spPr>
        <p:txBody>
          <a:bodyPr wrap="square">
            <a:spAutoFit/>
          </a:bodyPr>
          <a:lstStyle>
            <a:lvl1pPr marL="0" indent="0" algn="ctr">
              <a:buNone/>
              <a:defRPr sz="3200">
                <a:solidFill>
                  <a:schemeClr val="accent1"/>
                </a:solidFill>
                <a:latin typeface="+mj-lt"/>
              </a:defRPr>
            </a:lvl1pPr>
          </a:lstStyle>
          <a:p>
            <a:pPr lvl="0"/>
            <a:r>
              <a:rPr lang="en-US" altLang="zh-CN" dirty="0"/>
              <a:t>1</a:t>
            </a:r>
            <a:endParaRPr lang="zh-CN" altLang="en-US" dirty="0"/>
          </a:p>
        </p:txBody>
      </p:sp>
      <p:sp>
        <p:nvSpPr>
          <p:cNvPr id="30" name="矩形 8"/>
          <p:cNvSpPr/>
          <p:nvPr userDrawn="1"/>
        </p:nvSpPr>
        <p:spPr>
          <a:xfrm>
            <a:off x="796539" y="5632597"/>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1A7BAE"/>
              </a:solidFill>
              <a:latin typeface="+mj-lt"/>
            </a:endParaRPr>
          </a:p>
        </p:txBody>
      </p:sp>
      <p:sp>
        <p:nvSpPr>
          <p:cNvPr id="32" name="文本占位符 10"/>
          <p:cNvSpPr>
            <a:spLocks noGrp="1"/>
          </p:cNvSpPr>
          <p:nvPr>
            <p:ph type="body" sz="quarter" idx="21" hasCustomPrompt="1"/>
          </p:nvPr>
        </p:nvSpPr>
        <p:spPr>
          <a:xfrm>
            <a:off x="1628247" y="5716352"/>
            <a:ext cx="3367087" cy="400110"/>
          </a:xfrm>
          <a:prstGeom prst="rect">
            <a:avLst/>
          </a:prstGeom>
        </p:spPr>
        <p:txBody>
          <a:bodyPr wrap="square">
            <a:spAutoFit/>
          </a:bodyPr>
          <a:lstStyle>
            <a:lvl1pPr marL="0" indent="0" algn="l">
              <a:buNone/>
              <a:defRPr sz="2000" baseline="0">
                <a:solidFill>
                  <a:schemeClr val="accent4"/>
                </a:solidFill>
              </a:defRPr>
            </a:lvl1pPr>
          </a:lstStyle>
          <a:p>
            <a:pPr lvl="0"/>
            <a:r>
              <a:rPr lang="en-US" altLang="zh-CN" dirty="0"/>
              <a:t>Part One </a:t>
            </a:r>
            <a:r>
              <a:rPr lang="zh-CN" altLang="en-US" dirty="0"/>
              <a:t>输入标题</a:t>
            </a:r>
          </a:p>
        </p:txBody>
      </p:sp>
      <p:sp>
        <p:nvSpPr>
          <p:cNvPr id="36" name="文本占位符 10"/>
          <p:cNvSpPr>
            <a:spLocks noGrp="1"/>
          </p:cNvSpPr>
          <p:nvPr>
            <p:ph type="body" sz="quarter" idx="22" hasCustomPrompt="1"/>
          </p:nvPr>
        </p:nvSpPr>
        <p:spPr>
          <a:xfrm>
            <a:off x="800384" y="5615443"/>
            <a:ext cx="640820" cy="584775"/>
          </a:xfrm>
          <a:prstGeom prst="rect">
            <a:avLst/>
          </a:prstGeom>
        </p:spPr>
        <p:txBody>
          <a:bodyPr wrap="square">
            <a:spAutoFit/>
          </a:bodyPr>
          <a:lstStyle>
            <a:lvl1pPr marL="0" indent="0" algn="ctr">
              <a:buNone/>
              <a:defRPr sz="3200">
                <a:solidFill>
                  <a:schemeClr val="accent4"/>
                </a:solidFill>
                <a:latin typeface="+mj-lt"/>
              </a:defRPr>
            </a:lvl1pPr>
          </a:lstStyle>
          <a:p>
            <a:pPr lvl="0"/>
            <a:r>
              <a:rPr lang="en-US" altLang="zh-CN" dirty="0"/>
              <a:t>1</a:t>
            </a:r>
            <a:endParaRPr lang="zh-CN" altLang="en-US" dirty="0"/>
          </a:p>
        </p:txBody>
      </p:sp>
    </p:spTree>
    <p:extLst>
      <p:ext uri="{BB962C8B-B14F-4D97-AF65-F5344CB8AC3E}">
        <p14:creationId xmlns:p14="http://schemas.microsoft.com/office/powerpoint/2010/main" val="1019489728"/>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页">
    <p:spTree>
      <p:nvGrpSpPr>
        <p:cNvPr id="1" name=""/>
        <p:cNvGrpSpPr/>
        <p:nvPr/>
      </p:nvGrpSpPr>
      <p:grpSpPr>
        <a:xfrm>
          <a:off x="0" y="0"/>
          <a:ext cx="0" cy="0"/>
          <a:chOff x="0" y="0"/>
          <a:chExt cx="0" cy="0"/>
        </a:xfrm>
      </p:grpSpPr>
      <p:sp>
        <p:nvSpPr>
          <p:cNvPr id="17" name="矩形 8"/>
          <p:cNvSpPr/>
          <p:nvPr userDrawn="1"/>
        </p:nvSpPr>
        <p:spPr>
          <a:xfrm>
            <a:off x="796539" y="893975"/>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1A7BAE"/>
              </a:solidFill>
              <a:latin typeface="+mj-lt"/>
            </a:endParaRPr>
          </a:p>
        </p:txBody>
      </p:sp>
      <p:grpSp>
        <p:nvGrpSpPr>
          <p:cNvPr id="24" name="组合 23"/>
          <p:cNvGrpSpPr/>
          <p:nvPr userDrawn="1"/>
        </p:nvGrpSpPr>
        <p:grpSpPr>
          <a:xfrm>
            <a:off x="6516048" y="0"/>
            <a:ext cx="5675952" cy="6858000"/>
            <a:chOff x="566555" y="877035"/>
            <a:chExt cx="2340260" cy="164545"/>
          </a:xfrm>
        </p:grpSpPr>
        <p:sp>
          <p:nvSpPr>
            <p:cNvPr id="25" name="矩形 24"/>
            <p:cNvSpPr/>
            <p:nvPr/>
          </p:nvSpPr>
          <p:spPr>
            <a:xfrm>
              <a:off x="566555" y="877035"/>
              <a:ext cx="585065" cy="164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51620" y="877035"/>
              <a:ext cx="585065" cy="1645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736685" y="877035"/>
              <a:ext cx="585065" cy="164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321750" y="877035"/>
              <a:ext cx="585065" cy="164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9" name="矩形 28"/>
          <p:cNvSpPr/>
          <p:nvPr userDrawn="1"/>
        </p:nvSpPr>
        <p:spPr>
          <a:xfrm>
            <a:off x="6516048" y="2663073"/>
            <a:ext cx="5675952"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solidFill>
              <a:latin typeface="+mj-lt"/>
            </a:endParaRPr>
          </a:p>
        </p:txBody>
      </p:sp>
      <p:sp>
        <p:nvSpPr>
          <p:cNvPr id="31" name="文本占位符 10"/>
          <p:cNvSpPr>
            <a:spLocks noGrp="1"/>
          </p:cNvSpPr>
          <p:nvPr>
            <p:ph type="body" sz="quarter" idx="11" hasCustomPrompt="1"/>
          </p:nvPr>
        </p:nvSpPr>
        <p:spPr>
          <a:xfrm>
            <a:off x="7225542" y="2906549"/>
            <a:ext cx="4256964" cy="748988"/>
          </a:xfrm>
          <a:prstGeom prst="rect">
            <a:avLst/>
          </a:prstGeom>
        </p:spPr>
        <p:txBody>
          <a:bodyPr wrap="square">
            <a:spAutoFit/>
          </a:bodyPr>
          <a:lstStyle>
            <a:lvl1pPr marL="0" indent="0" algn="ctr">
              <a:buNone/>
              <a:defRPr>
                <a:solidFill>
                  <a:schemeClr val="bg1"/>
                </a:solidFill>
                <a:latin typeface="+mj-lt"/>
              </a:defRPr>
            </a:lvl1pPr>
          </a:lstStyle>
          <a:p>
            <a:pPr lvl="0"/>
            <a:r>
              <a:rPr lang="en-US" altLang="zh-CN" dirty="0"/>
              <a:t>CONTENT</a:t>
            </a:r>
            <a:endParaRPr lang="zh-CN" altLang="en-US" dirty="0"/>
          </a:p>
        </p:txBody>
      </p:sp>
      <p:sp>
        <p:nvSpPr>
          <p:cNvPr id="34" name="文本占位符 10"/>
          <p:cNvSpPr>
            <a:spLocks noGrp="1"/>
          </p:cNvSpPr>
          <p:nvPr>
            <p:ph type="body" sz="quarter" idx="13" hasCustomPrompt="1"/>
          </p:nvPr>
        </p:nvSpPr>
        <p:spPr>
          <a:xfrm>
            <a:off x="1628247" y="977730"/>
            <a:ext cx="3367087" cy="400110"/>
          </a:xfrm>
          <a:prstGeom prst="rect">
            <a:avLst/>
          </a:prstGeom>
        </p:spPr>
        <p:txBody>
          <a:bodyPr wrap="square">
            <a:spAutoFit/>
          </a:bodyPr>
          <a:lstStyle>
            <a:lvl1pPr marL="0" indent="0" algn="l">
              <a:buNone/>
              <a:defRPr sz="2000" baseline="0">
                <a:solidFill>
                  <a:schemeClr val="accent4"/>
                </a:solidFill>
              </a:defRPr>
            </a:lvl1pPr>
          </a:lstStyle>
          <a:p>
            <a:pPr lvl="0"/>
            <a:r>
              <a:rPr lang="en-US" altLang="zh-CN" dirty="0"/>
              <a:t>Part One </a:t>
            </a:r>
            <a:r>
              <a:rPr lang="zh-CN" altLang="en-US" dirty="0"/>
              <a:t>输入标题</a:t>
            </a:r>
          </a:p>
        </p:txBody>
      </p:sp>
      <p:sp>
        <p:nvSpPr>
          <p:cNvPr id="35" name="文本占位符 10"/>
          <p:cNvSpPr>
            <a:spLocks noGrp="1"/>
          </p:cNvSpPr>
          <p:nvPr>
            <p:ph type="body" sz="quarter" idx="14" hasCustomPrompt="1"/>
          </p:nvPr>
        </p:nvSpPr>
        <p:spPr>
          <a:xfrm>
            <a:off x="800384" y="876821"/>
            <a:ext cx="640820" cy="584775"/>
          </a:xfrm>
          <a:prstGeom prst="rect">
            <a:avLst/>
          </a:prstGeom>
        </p:spPr>
        <p:txBody>
          <a:bodyPr wrap="square">
            <a:spAutoFit/>
          </a:bodyPr>
          <a:lstStyle>
            <a:lvl1pPr marL="0" indent="0" algn="ctr">
              <a:buNone/>
              <a:defRPr sz="3200">
                <a:solidFill>
                  <a:schemeClr val="accent4"/>
                </a:solidFill>
                <a:latin typeface="+mj-lt"/>
              </a:defRPr>
            </a:lvl1pPr>
          </a:lstStyle>
          <a:p>
            <a:pPr lvl="0"/>
            <a:r>
              <a:rPr lang="en-US" altLang="zh-CN" dirty="0"/>
              <a:t>1</a:t>
            </a:r>
            <a:endParaRPr lang="zh-CN" altLang="en-US" dirty="0"/>
          </a:p>
        </p:txBody>
      </p:sp>
      <p:sp>
        <p:nvSpPr>
          <p:cNvPr id="14" name="矩形 8"/>
          <p:cNvSpPr/>
          <p:nvPr userDrawn="1"/>
        </p:nvSpPr>
        <p:spPr>
          <a:xfrm>
            <a:off x="796539" y="1794587"/>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3"/>
              </a:solidFill>
              <a:latin typeface="+mj-lt"/>
            </a:endParaRPr>
          </a:p>
        </p:txBody>
      </p:sp>
      <p:sp>
        <p:nvSpPr>
          <p:cNvPr id="15" name="文本占位符 10"/>
          <p:cNvSpPr>
            <a:spLocks noGrp="1"/>
          </p:cNvSpPr>
          <p:nvPr>
            <p:ph type="body" sz="quarter" idx="15" hasCustomPrompt="1"/>
          </p:nvPr>
        </p:nvSpPr>
        <p:spPr>
          <a:xfrm>
            <a:off x="1628247" y="1878342"/>
            <a:ext cx="3367087" cy="400110"/>
          </a:xfrm>
          <a:prstGeom prst="rect">
            <a:avLst/>
          </a:prstGeom>
        </p:spPr>
        <p:txBody>
          <a:bodyPr wrap="square">
            <a:spAutoFit/>
          </a:bodyPr>
          <a:lstStyle>
            <a:lvl1pPr marL="0" indent="0" algn="l">
              <a:buNone/>
              <a:defRPr sz="2000" baseline="0">
                <a:solidFill>
                  <a:schemeClr val="accent3"/>
                </a:solidFill>
              </a:defRPr>
            </a:lvl1pPr>
          </a:lstStyle>
          <a:p>
            <a:pPr lvl="0"/>
            <a:r>
              <a:rPr lang="en-US" altLang="zh-CN" dirty="0"/>
              <a:t>Part One </a:t>
            </a:r>
            <a:r>
              <a:rPr lang="zh-CN" altLang="en-US" dirty="0"/>
              <a:t>输入标题</a:t>
            </a:r>
          </a:p>
        </p:txBody>
      </p:sp>
      <p:sp>
        <p:nvSpPr>
          <p:cNvPr id="16" name="文本占位符 10"/>
          <p:cNvSpPr>
            <a:spLocks noGrp="1"/>
          </p:cNvSpPr>
          <p:nvPr>
            <p:ph type="body" sz="quarter" idx="16" hasCustomPrompt="1"/>
          </p:nvPr>
        </p:nvSpPr>
        <p:spPr>
          <a:xfrm>
            <a:off x="800384" y="1777433"/>
            <a:ext cx="640820" cy="584775"/>
          </a:xfrm>
          <a:prstGeom prst="rect">
            <a:avLst/>
          </a:prstGeom>
        </p:spPr>
        <p:txBody>
          <a:bodyPr wrap="square">
            <a:spAutoFit/>
          </a:bodyPr>
          <a:lstStyle>
            <a:lvl1pPr marL="0" indent="0" algn="ctr">
              <a:buNone/>
              <a:defRPr sz="3200">
                <a:solidFill>
                  <a:schemeClr val="accent3"/>
                </a:solidFill>
                <a:latin typeface="+mj-lt"/>
              </a:defRPr>
            </a:lvl1pPr>
          </a:lstStyle>
          <a:p>
            <a:pPr lvl="0"/>
            <a:r>
              <a:rPr lang="en-US" altLang="zh-CN" dirty="0"/>
              <a:t>1</a:t>
            </a:r>
            <a:endParaRPr lang="zh-CN" altLang="en-US" dirty="0"/>
          </a:p>
        </p:txBody>
      </p:sp>
      <p:sp>
        <p:nvSpPr>
          <p:cNvPr id="43" name="矩形 8"/>
          <p:cNvSpPr/>
          <p:nvPr userDrawn="1"/>
        </p:nvSpPr>
        <p:spPr>
          <a:xfrm>
            <a:off x="796539" y="2710415"/>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2"/>
              </a:solidFill>
              <a:latin typeface="+mj-lt"/>
            </a:endParaRPr>
          </a:p>
        </p:txBody>
      </p:sp>
      <p:sp>
        <p:nvSpPr>
          <p:cNvPr id="44" name="文本占位符 10"/>
          <p:cNvSpPr>
            <a:spLocks noGrp="1"/>
          </p:cNvSpPr>
          <p:nvPr>
            <p:ph type="body" sz="quarter" idx="17" hasCustomPrompt="1"/>
          </p:nvPr>
        </p:nvSpPr>
        <p:spPr>
          <a:xfrm>
            <a:off x="1628247" y="2794170"/>
            <a:ext cx="3367087" cy="400110"/>
          </a:xfrm>
          <a:prstGeom prst="rect">
            <a:avLst/>
          </a:prstGeom>
        </p:spPr>
        <p:txBody>
          <a:bodyPr wrap="square">
            <a:spAutoFit/>
          </a:bodyPr>
          <a:lstStyle>
            <a:lvl1pPr marL="0" indent="0" algn="l">
              <a:buNone/>
              <a:defRPr sz="2000" baseline="0">
                <a:solidFill>
                  <a:schemeClr val="accent2"/>
                </a:solidFill>
              </a:defRPr>
            </a:lvl1pPr>
          </a:lstStyle>
          <a:p>
            <a:pPr lvl="0"/>
            <a:r>
              <a:rPr lang="en-US" altLang="zh-CN" dirty="0"/>
              <a:t>Part One </a:t>
            </a:r>
            <a:r>
              <a:rPr lang="zh-CN" altLang="en-US" dirty="0"/>
              <a:t>输入标题</a:t>
            </a:r>
          </a:p>
        </p:txBody>
      </p:sp>
      <p:sp>
        <p:nvSpPr>
          <p:cNvPr id="45" name="文本占位符 10"/>
          <p:cNvSpPr>
            <a:spLocks noGrp="1"/>
          </p:cNvSpPr>
          <p:nvPr>
            <p:ph type="body" sz="quarter" idx="18" hasCustomPrompt="1"/>
          </p:nvPr>
        </p:nvSpPr>
        <p:spPr>
          <a:xfrm>
            <a:off x="800384" y="2693261"/>
            <a:ext cx="640820" cy="584775"/>
          </a:xfrm>
          <a:prstGeom prst="rect">
            <a:avLst/>
          </a:prstGeom>
        </p:spPr>
        <p:txBody>
          <a:bodyPr wrap="square">
            <a:spAutoFit/>
          </a:bodyPr>
          <a:lstStyle>
            <a:lvl1pPr marL="0" indent="0" algn="ctr">
              <a:buNone/>
              <a:defRPr sz="3200">
                <a:solidFill>
                  <a:schemeClr val="accent2"/>
                </a:solidFill>
                <a:latin typeface="+mj-lt"/>
              </a:defRPr>
            </a:lvl1pPr>
          </a:lstStyle>
          <a:p>
            <a:pPr lvl="0"/>
            <a:r>
              <a:rPr lang="en-US" altLang="zh-CN" dirty="0"/>
              <a:t>1</a:t>
            </a:r>
            <a:endParaRPr lang="zh-CN" altLang="en-US" dirty="0"/>
          </a:p>
        </p:txBody>
      </p:sp>
      <p:sp>
        <p:nvSpPr>
          <p:cNvPr id="46" name="矩形 8"/>
          <p:cNvSpPr/>
          <p:nvPr userDrawn="1"/>
        </p:nvSpPr>
        <p:spPr>
          <a:xfrm>
            <a:off x="796539" y="3611027"/>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1"/>
              </a:solidFill>
              <a:latin typeface="+mj-lt"/>
            </a:endParaRPr>
          </a:p>
        </p:txBody>
      </p:sp>
      <p:sp>
        <p:nvSpPr>
          <p:cNvPr id="47" name="文本占位符 10"/>
          <p:cNvSpPr>
            <a:spLocks noGrp="1"/>
          </p:cNvSpPr>
          <p:nvPr>
            <p:ph type="body" sz="quarter" idx="19" hasCustomPrompt="1"/>
          </p:nvPr>
        </p:nvSpPr>
        <p:spPr>
          <a:xfrm>
            <a:off x="1628247" y="3694782"/>
            <a:ext cx="3367087" cy="400110"/>
          </a:xfrm>
          <a:prstGeom prst="rect">
            <a:avLst/>
          </a:prstGeom>
        </p:spPr>
        <p:txBody>
          <a:bodyPr wrap="square">
            <a:spAutoFit/>
          </a:bodyPr>
          <a:lstStyle>
            <a:lvl1pPr marL="0" indent="0" algn="l">
              <a:buNone/>
              <a:defRPr sz="2000" baseline="0">
                <a:solidFill>
                  <a:schemeClr val="accent1"/>
                </a:solidFill>
              </a:defRPr>
            </a:lvl1pPr>
          </a:lstStyle>
          <a:p>
            <a:pPr lvl="0"/>
            <a:r>
              <a:rPr lang="en-US" altLang="zh-CN" dirty="0"/>
              <a:t>Part One </a:t>
            </a:r>
            <a:r>
              <a:rPr lang="zh-CN" altLang="en-US" dirty="0"/>
              <a:t>输入标题</a:t>
            </a:r>
          </a:p>
        </p:txBody>
      </p:sp>
      <p:sp>
        <p:nvSpPr>
          <p:cNvPr id="48" name="文本占位符 10"/>
          <p:cNvSpPr>
            <a:spLocks noGrp="1"/>
          </p:cNvSpPr>
          <p:nvPr>
            <p:ph type="body" sz="quarter" idx="20" hasCustomPrompt="1"/>
          </p:nvPr>
        </p:nvSpPr>
        <p:spPr>
          <a:xfrm>
            <a:off x="800384" y="3593873"/>
            <a:ext cx="640820" cy="584775"/>
          </a:xfrm>
          <a:prstGeom prst="rect">
            <a:avLst/>
          </a:prstGeom>
        </p:spPr>
        <p:txBody>
          <a:bodyPr wrap="square">
            <a:spAutoFit/>
          </a:bodyPr>
          <a:lstStyle>
            <a:lvl1pPr marL="0" indent="0" algn="ctr">
              <a:buNone/>
              <a:defRPr sz="3200">
                <a:solidFill>
                  <a:schemeClr val="accent1"/>
                </a:solidFill>
                <a:latin typeface="+mj-lt"/>
              </a:defRPr>
            </a:lvl1pPr>
          </a:lstStyle>
          <a:p>
            <a:pPr lvl="0"/>
            <a:r>
              <a:rPr lang="en-US" altLang="zh-CN" dirty="0"/>
              <a:t>1</a:t>
            </a:r>
            <a:endParaRPr lang="zh-CN" altLang="en-US" dirty="0"/>
          </a:p>
        </p:txBody>
      </p:sp>
      <p:sp>
        <p:nvSpPr>
          <p:cNvPr id="49" name="矩形 8"/>
          <p:cNvSpPr/>
          <p:nvPr userDrawn="1"/>
        </p:nvSpPr>
        <p:spPr>
          <a:xfrm>
            <a:off x="796539" y="4515269"/>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1A7BAE"/>
              </a:solidFill>
              <a:latin typeface="+mj-lt"/>
            </a:endParaRPr>
          </a:p>
        </p:txBody>
      </p:sp>
      <p:sp>
        <p:nvSpPr>
          <p:cNvPr id="50" name="文本占位符 10"/>
          <p:cNvSpPr>
            <a:spLocks noGrp="1"/>
          </p:cNvSpPr>
          <p:nvPr>
            <p:ph type="body" sz="quarter" idx="21" hasCustomPrompt="1"/>
          </p:nvPr>
        </p:nvSpPr>
        <p:spPr>
          <a:xfrm>
            <a:off x="1628247" y="4599024"/>
            <a:ext cx="3367087" cy="400110"/>
          </a:xfrm>
          <a:prstGeom prst="rect">
            <a:avLst/>
          </a:prstGeom>
        </p:spPr>
        <p:txBody>
          <a:bodyPr wrap="square">
            <a:spAutoFit/>
          </a:bodyPr>
          <a:lstStyle>
            <a:lvl1pPr marL="0" indent="0" algn="l">
              <a:buNone/>
              <a:defRPr sz="2000" baseline="0">
                <a:solidFill>
                  <a:schemeClr val="accent4"/>
                </a:solidFill>
              </a:defRPr>
            </a:lvl1pPr>
          </a:lstStyle>
          <a:p>
            <a:pPr lvl="0"/>
            <a:r>
              <a:rPr lang="en-US" altLang="zh-CN" dirty="0"/>
              <a:t>Part One </a:t>
            </a:r>
            <a:r>
              <a:rPr lang="zh-CN" altLang="en-US" dirty="0"/>
              <a:t>输入标题</a:t>
            </a:r>
          </a:p>
        </p:txBody>
      </p:sp>
      <p:sp>
        <p:nvSpPr>
          <p:cNvPr id="51" name="文本占位符 10"/>
          <p:cNvSpPr>
            <a:spLocks noGrp="1"/>
          </p:cNvSpPr>
          <p:nvPr>
            <p:ph type="body" sz="quarter" idx="22" hasCustomPrompt="1"/>
          </p:nvPr>
        </p:nvSpPr>
        <p:spPr>
          <a:xfrm>
            <a:off x="800384" y="4498115"/>
            <a:ext cx="640820" cy="584775"/>
          </a:xfrm>
          <a:prstGeom prst="rect">
            <a:avLst/>
          </a:prstGeom>
        </p:spPr>
        <p:txBody>
          <a:bodyPr wrap="square">
            <a:spAutoFit/>
          </a:bodyPr>
          <a:lstStyle>
            <a:lvl1pPr marL="0" indent="0" algn="ctr">
              <a:buNone/>
              <a:defRPr sz="3200">
                <a:solidFill>
                  <a:schemeClr val="accent4"/>
                </a:solidFill>
                <a:latin typeface="+mj-lt"/>
              </a:defRPr>
            </a:lvl1pPr>
          </a:lstStyle>
          <a:p>
            <a:pPr lvl="0"/>
            <a:r>
              <a:rPr lang="en-US" altLang="zh-CN" dirty="0"/>
              <a:t>1</a:t>
            </a:r>
            <a:endParaRPr lang="zh-CN" altLang="en-US" dirty="0"/>
          </a:p>
        </p:txBody>
      </p:sp>
      <p:sp>
        <p:nvSpPr>
          <p:cNvPr id="52" name="矩形 8"/>
          <p:cNvSpPr/>
          <p:nvPr userDrawn="1"/>
        </p:nvSpPr>
        <p:spPr>
          <a:xfrm>
            <a:off x="796539" y="5415881"/>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3"/>
              </a:solidFill>
              <a:latin typeface="+mj-lt"/>
            </a:endParaRPr>
          </a:p>
        </p:txBody>
      </p:sp>
      <p:sp>
        <p:nvSpPr>
          <p:cNvPr id="53" name="文本占位符 10"/>
          <p:cNvSpPr>
            <a:spLocks noGrp="1"/>
          </p:cNvSpPr>
          <p:nvPr>
            <p:ph type="body" sz="quarter" idx="23" hasCustomPrompt="1"/>
          </p:nvPr>
        </p:nvSpPr>
        <p:spPr>
          <a:xfrm>
            <a:off x="1628247" y="5499636"/>
            <a:ext cx="3367087" cy="400110"/>
          </a:xfrm>
          <a:prstGeom prst="rect">
            <a:avLst/>
          </a:prstGeom>
        </p:spPr>
        <p:txBody>
          <a:bodyPr wrap="square">
            <a:spAutoFit/>
          </a:bodyPr>
          <a:lstStyle>
            <a:lvl1pPr marL="0" indent="0" algn="l">
              <a:buNone/>
              <a:defRPr sz="2000" baseline="0">
                <a:solidFill>
                  <a:schemeClr val="accent3"/>
                </a:solidFill>
              </a:defRPr>
            </a:lvl1pPr>
          </a:lstStyle>
          <a:p>
            <a:pPr lvl="0"/>
            <a:r>
              <a:rPr lang="en-US" altLang="zh-CN" dirty="0"/>
              <a:t>Part One </a:t>
            </a:r>
            <a:r>
              <a:rPr lang="zh-CN" altLang="en-US" dirty="0"/>
              <a:t>输入标题</a:t>
            </a:r>
          </a:p>
        </p:txBody>
      </p:sp>
      <p:sp>
        <p:nvSpPr>
          <p:cNvPr id="54" name="文本占位符 10"/>
          <p:cNvSpPr>
            <a:spLocks noGrp="1"/>
          </p:cNvSpPr>
          <p:nvPr>
            <p:ph type="body" sz="quarter" idx="24" hasCustomPrompt="1"/>
          </p:nvPr>
        </p:nvSpPr>
        <p:spPr>
          <a:xfrm>
            <a:off x="800384" y="5398727"/>
            <a:ext cx="640820" cy="584775"/>
          </a:xfrm>
          <a:prstGeom prst="rect">
            <a:avLst/>
          </a:prstGeom>
        </p:spPr>
        <p:txBody>
          <a:bodyPr wrap="square">
            <a:spAutoFit/>
          </a:bodyPr>
          <a:lstStyle>
            <a:lvl1pPr marL="0" indent="0" algn="ctr">
              <a:buNone/>
              <a:defRPr sz="3200">
                <a:solidFill>
                  <a:schemeClr val="accent3"/>
                </a:solidFill>
                <a:latin typeface="+mj-lt"/>
              </a:defRPr>
            </a:lvl1pPr>
          </a:lstStyle>
          <a:p>
            <a:pPr lvl="0"/>
            <a:r>
              <a:rPr lang="en-US" altLang="zh-CN" dirty="0"/>
              <a:t>1</a:t>
            </a:r>
            <a:endParaRPr lang="zh-CN" altLang="en-US" dirty="0"/>
          </a:p>
        </p:txBody>
      </p:sp>
    </p:spTree>
    <p:extLst>
      <p:ext uri="{BB962C8B-B14F-4D97-AF65-F5344CB8AC3E}">
        <p14:creationId xmlns:p14="http://schemas.microsoft.com/office/powerpoint/2010/main" val="86420173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bg>
      <p:bgPr>
        <a:solidFill>
          <a:schemeClr val="accent4"/>
        </a:solidFill>
        <a:effectLst/>
      </p:bgPr>
    </p:bg>
    <p:spTree>
      <p:nvGrpSpPr>
        <p:cNvPr id="1" name=""/>
        <p:cNvGrpSpPr/>
        <p:nvPr/>
      </p:nvGrpSpPr>
      <p:grpSpPr>
        <a:xfrm>
          <a:off x="0" y="0"/>
          <a:ext cx="0" cy="0"/>
          <a:chOff x="0" y="0"/>
          <a:chExt cx="0" cy="0"/>
        </a:xfrm>
      </p:grpSpPr>
      <p:sp>
        <p:nvSpPr>
          <p:cNvPr id="3" name="矩形 2"/>
          <p:cNvSpPr/>
          <p:nvPr userDrawn="1"/>
        </p:nvSpPr>
        <p:spPr>
          <a:xfrm>
            <a:off x="1" y="2742727"/>
            <a:ext cx="12192000" cy="84742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0"/>
          <p:cNvSpPr>
            <a:spLocks noGrp="1"/>
          </p:cNvSpPr>
          <p:nvPr>
            <p:ph type="body" sz="quarter" idx="11" hasCustomPrompt="1"/>
          </p:nvPr>
        </p:nvSpPr>
        <p:spPr>
          <a:xfrm>
            <a:off x="5194570" y="1826018"/>
            <a:ext cx="6569245" cy="1015663"/>
          </a:xfrm>
          <a:prstGeom prst="rect">
            <a:avLst/>
          </a:prstGeom>
        </p:spPr>
        <p:txBody>
          <a:bodyPr wrap="square">
            <a:spAutoFit/>
          </a:bodyPr>
          <a:lstStyle>
            <a:lvl1pPr marL="0" indent="0" algn="r">
              <a:buNone/>
              <a:defRPr sz="6000">
                <a:solidFill>
                  <a:schemeClr val="bg1"/>
                </a:solidFill>
                <a:latin typeface="+mj-lt"/>
              </a:defRPr>
            </a:lvl1pPr>
          </a:lstStyle>
          <a:p>
            <a:pPr lvl="0"/>
            <a:r>
              <a:rPr lang="en-US" altLang="zh-CN" dirty="0"/>
              <a:t>PART ONE</a:t>
            </a:r>
            <a:endParaRPr lang="zh-CN" altLang="en-US" dirty="0"/>
          </a:p>
        </p:txBody>
      </p:sp>
      <p:sp>
        <p:nvSpPr>
          <p:cNvPr id="9" name="文本占位符 10"/>
          <p:cNvSpPr>
            <a:spLocks noGrp="1"/>
          </p:cNvSpPr>
          <p:nvPr>
            <p:ph type="body" sz="quarter" idx="12" hasCustomPrompt="1"/>
          </p:nvPr>
        </p:nvSpPr>
        <p:spPr>
          <a:xfrm>
            <a:off x="1" y="-2219126"/>
            <a:ext cx="3842719" cy="11618565"/>
          </a:xfrm>
          <a:prstGeom prst="rect">
            <a:avLst/>
          </a:prstGeom>
          <a:noFill/>
          <a:effectLst>
            <a:outerShdw blurRad="165100" dist="76200" dir="1200000" algn="tl" rotWithShape="0">
              <a:prstClr val="black">
                <a:alpha val="10000"/>
              </a:prstClr>
            </a:outerShdw>
          </a:effectLst>
        </p:spPr>
        <p:txBody>
          <a:bodyPr wrap="none" rtlCol="0">
            <a:spAutoFit/>
          </a:bodyPr>
          <a:lstStyle>
            <a:lvl1pPr marL="0" indent="0">
              <a:buNone/>
              <a:defRPr lang="zh-CN" altLang="en-US" sz="74900" dirty="0">
                <a:solidFill>
                  <a:schemeClr val="bg1"/>
                </a:solidFill>
                <a:latin typeface="+mj-lt"/>
              </a:defRPr>
            </a:lvl1pPr>
          </a:lstStyle>
          <a:p>
            <a:pPr marL="0" lvl="0" defTabSz="914377"/>
            <a:r>
              <a:rPr lang="en-US" altLang="zh-CN" dirty="0"/>
              <a:t>1</a:t>
            </a:r>
            <a:endParaRPr lang="zh-CN" altLang="en-US" dirty="0"/>
          </a:p>
        </p:txBody>
      </p:sp>
      <p:sp>
        <p:nvSpPr>
          <p:cNvPr id="12" name="文本占位符 10"/>
          <p:cNvSpPr>
            <a:spLocks noGrp="1"/>
          </p:cNvSpPr>
          <p:nvPr>
            <p:ph type="body" sz="quarter" idx="13" hasCustomPrompt="1"/>
          </p:nvPr>
        </p:nvSpPr>
        <p:spPr>
          <a:xfrm>
            <a:off x="5194570" y="2791947"/>
            <a:ext cx="6569245" cy="748988"/>
          </a:xfrm>
          <a:prstGeom prst="rect">
            <a:avLst/>
          </a:prstGeom>
        </p:spPr>
        <p:txBody>
          <a:bodyPr wrap="square">
            <a:spAutoFit/>
          </a:bodyPr>
          <a:lstStyle>
            <a:lvl1pPr marL="0" marR="0" indent="0" algn="r" defTabSz="1219170" rtl="0" eaLnBrk="1" fontAlgn="auto" latinLnBrk="0" hangingPunct="1">
              <a:lnSpc>
                <a:spcPct val="100000"/>
              </a:lnSpc>
              <a:spcBef>
                <a:spcPct val="20000"/>
              </a:spcBef>
              <a:spcAft>
                <a:spcPts val="0"/>
              </a:spcAft>
              <a:buClrTx/>
              <a:buSzTx/>
              <a:buFont typeface="Arial" pitchFamily="34" charset="0"/>
              <a:buNone/>
              <a:tabLst/>
              <a:defRPr>
                <a:solidFill>
                  <a:schemeClr val="bg1"/>
                </a:solidFill>
              </a:defRPr>
            </a:lvl1pPr>
          </a:lstStyle>
          <a:p>
            <a:pPr marL="0" marR="0" lvl="0" indent="0" algn="r" defTabSz="1219170" rtl="0" eaLnBrk="1" fontAlgn="auto" latinLnBrk="0" hangingPunct="1">
              <a:lnSpc>
                <a:spcPct val="100000"/>
              </a:lnSpc>
              <a:spcBef>
                <a:spcPct val="20000"/>
              </a:spcBef>
              <a:spcAft>
                <a:spcPts val="0"/>
              </a:spcAft>
              <a:buClrTx/>
              <a:buSzTx/>
              <a:buFont typeface="Arial" pitchFamily="34" charset="0"/>
              <a:buNone/>
              <a:tabLst/>
              <a:defRPr/>
            </a:pPr>
            <a:r>
              <a:rPr lang="zh-CN" altLang="en-US" dirty="0"/>
              <a:t>请在此处输入标题</a:t>
            </a:r>
          </a:p>
        </p:txBody>
      </p:sp>
      <p:sp>
        <p:nvSpPr>
          <p:cNvPr id="14" name="文本占位符 10"/>
          <p:cNvSpPr>
            <a:spLocks noGrp="1"/>
          </p:cNvSpPr>
          <p:nvPr>
            <p:ph type="body" sz="quarter" idx="15" hasCustomPrompt="1"/>
          </p:nvPr>
        </p:nvSpPr>
        <p:spPr>
          <a:xfrm>
            <a:off x="5194570" y="3636243"/>
            <a:ext cx="6569245" cy="461665"/>
          </a:xfrm>
          <a:prstGeom prst="rect">
            <a:avLst/>
          </a:prstGeom>
        </p:spPr>
        <p:txBody>
          <a:bodyPr wrap="square">
            <a:spAutoFit/>
          </a:bodyPr>
          <a:lstStyle>
            <a:lvl1pPr marL="0" indent="0" algn="r">
              <a:buNone/>
              <a:defRPr sz="120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842076297"/>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bg>
      <p:bgPr>
        <a:solidFill>
          <a:schemeClr val="accent3"/>
        </a:solidFill>
        <a:effectLst/>
      </p:bgPr>
    </p:bg>
    <p:spTree>
      <p:nvGrpSpPr>
        <p:cNvPr id="1" name=""/>
        <p:cNvGrpSpPr/>
        <p:nvPr/>
      </p:nvGrpSpPr>
      <p:grpSpPr>
        <a:xfrm>
          <a:off x="0" y="0"/>
          <a:ext cx="0" cy="0"/>
          <a:chOff x="0" y="0"/>
          <a:chExt cx="0" cy="0"/>
        </a:xfrm>
      </p:grpSpPr>
      <p:sp>
        <p:nvSpPr>
          <p:cNvPr id="3" name="矩形 2"/>
          <p:cNvSpPr/>
          <p:nvPr userDrawn="1"/>
        </p:nvSpPr>
        <p:spPr>
          <a:xfrm>
            <a:off x="1" y="2742727"/>
            <a:ext cx="12192000" cy="84742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0"/>
          <p:cNvSpPr>
            <a:spLocks noGrp="1"/>
          </p:cNvSpPr>
          <p:nvPr>
            <p:ph type="body" sz="quarter" idx="11" hasCustomPrompt="1"/>
          </p:nvPr>
        </p:nvSpPr>
        <p:spPr>
          <a:xfrm>
            <a:off x="5194570" y="1826018"/>
            <a:ext cx="6569245" cy="1015663"/>
          </a:xfrm>
          <a:prstGeom prst="rect">
            <a:avLst/>
          </a:prstGeom>
        </p:spPr>
        <p:txBody>
          <a:bodyPr wrap="square">
            <a:spAutoFit/>
          </a:bodyPr>
          <a:lstStyle>
            <a:lvl1pPr marL="0" indent="0" algn="r">
              <a:buNone/>
              <a:defRPr sz="6000">
                <a:solidFill>
                  <a:schemeClr val="bg1"/>
                </a:solidFill>
                <a:latin typeface="+mj-lt"/>
              </a:defRPr>
            </a:lvl1pPr>
          </a:lstStyle>
          <a:p>
            <a:pPr lvl="0"/>
            <a:r>
              <a:rPr lang="en-US" altLang="zh-CN" dirty="0"/>
              <a:t>PART TWO</a:t>
            </a:r>
            <a:endParaRPr lang="zh-CN" altLang="en-US" dirty="0"/>
          </a:p>
        </p:txBody>
      </p:sp>
      <p:sp>
        <p:nvSpPr>
          <p:cNvPr id="9" name="文本占位符 10"/>
          <p:cNvSpPr>
            <a:spLocks noGrp="1"/>
          </p:cNvSpPr>
          <p:nvPr>
            <p:ph type="body" sz="quarter" idx="12" hasCustomPrompt="1"/>
          </p:nvPr>
        </p:nvSpPr>
        <p:spPr>
          <a:xfrm>
            <a:off x="1" y="-2219126"/>
            <a:ext cx="5006499" cy="11618565"/>
          </a:xfrm>
          <a:prstGeom prst="rect">
            <a:avLst/>
          </a:prstGeom>
          <a:noFill/>
          <a:effectLst>
            <a:outerShdw blurRad="165100" dist="76200" dir="1200000" algn="tl" rotWithShape="0">
              <a:prstClr val="black">
                <a:alpha val="10000"/>
              </a:prstClr>
            </a:outerShdw>
          </a:effectLst>
        </p:spPr>
        <p:txBody>
          <a:bodyPr wrap="none" rtlCol="0">
            <a:spAutoFit/>
          </a:bodyPr>
          <a:lstStyle>
            <a:lvl1pPr marL="0" indent="0">
              <a:buNone/>
              <a:defRPr lang="zh-CN" altLang="en-US" sz="74900" dirty="0">
                <a:solidFill>
                  <a:schemeClr val="bg1"/>
                </a:solidFill>
                <a:latin typeface="+mj-lt"/>
              </a:defRPr>
            </a:lvl1pPr>
          </a:lstStyle>
          <a:p>
            <a:pPr marL="0" lvl="0" defTabSz="914377"/>
            <a:r>
              <a:rPr lang="en-US" altLang="zh-CN" dirty="0"/>
              <a:t>2</a:t>
            </a:r>
            <a:endParaRPr lang="zh-CN" altLang="en-US" dirty="0"/>
          </a:p>
        </p:txBody>
      </p:sp>
      <p:sp>
        <p:nvSpPr>
          <p:cNvPr id="12" name="文本占位符 10"/>
          <p:cNvSpPr>
            <a:spLocks noGrp="1"/>
          </p:cNvSpPr>
          <p:nvPr>
            <p:ph type="body" sz="quarter" idx="13" hasCustomPrompt="1"/>
          </p:nvPr>
        </p:nvSpPr>
        <p:spPr>
          <a:xfrm>
            <a:off x="5194570" y="2791947"/>
            <a:ext cx="6569245" cy="748988"/>
          </a:xfrm>
          <a:prstGeom prst="rect">
            <a:avLst/>
          </a:prstGeom>
        </p:spPr>
        <p:txBody>
          <a:bodyPr wrap="square">
            <a:spAutoFit/>
          </a:bodyPr>
          <a:lstStyle>
            <a:lvl1pPr marL="0" marR="0" indent="0" algn="r" defTabSz="1219170" rtl="0" eaLnBrk="1" fontAlgn="auto" latinLnBrk="0" hangingPunct="1">
              <a:lnSpc>
                <a:spcPct val="100000"/>
              </a:lnSpc>
              <a:spcBef>
                <a:spcPct val="20000"/>
              </a:spcBef>
              <a:spcAft>
                <a:spcPts val="0"/>
              </a:spcAft>
              <a:buClrTx/>
              <a:buSzTx/>
              <a:buFont typeface="Arial" pitchFamily="34" charset="0"/>
              <a:buNone/>
              <a:tabLst/>
              <a:defRPr>
                <a:solidFill>
                  <a:schemeClr val="bg1"/>
                </a:solidFill>
              </a:defRPr>
            </a:lvl1pPr>
          </a:lstStyle>
          <a:p>
            <a:pPr marL="0" marR="0" lvl="0" indent="0" algn="r" defTabSz="1219170" rtl="0" eaLnBrk="1" fontAlgn="auto" latinLnBrk="0" hangingPunct="1">
              <a:lnSpc>
                <a:spcPct val="100000"/>
              </a:lnSpc>
              <a:spcBef>
                <a:spcPct val="20000"/>
              </a:spcBef>
              <a:spcAft>
                <a:spcPts val="0"/>
              </a:spcAft>
              <a:buClrTx/>
              <a:buSzTx/>
              <a:buFont typeface="Arial" pitchFamily="34" charset="0"/>
              <a:buNone/>
              <a:tabLst/>
              <a:defRPr/>
            </a:pPr>
            <a:r>
              <a:rPr lang="zh-CN" altLang="en-US" dirty="0"/>
              <a:t>请在此处输入标题</a:t>
            </a:r>
          </a:p>
        </p:txBody>
      </p:sp>
      <p:sp>
        <p:nvSpPr>
          <p:cNvPr id="14" name="文本占位符 10"/>
          <p:cNvSpPr>
            <a:spLocks noGrp="1"/>
          </p:cNvSpPr>
          <p:nvPr>
            <p:ph type="body" sz="quarter" idx="15" hasCustomPrompt="1"/>
          </p:nvPr>
        </p:nvSpPr>
        <p:spPr>
          <a:xfrm>
            <a:off x="5194570" y="3636243"/>
            <a:ext cx="6569245" cy="461665"/>
          </a:xfrm>
          <a:prstGeom prst="rect">
            <a:avLst/>
          </a:prstGeom>
        </p:spPr>
        <p:txBody>
          <a:bodyPr wrap="square">
            <a:spAutoFit/>
          </a:bodyPr>
          <a:lstStyle>
            <a:lvl1pPr marL="0" indent="0" algn="r">
              <a:buNone/>
              <a:defRPr sz="120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199449187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bg>
      <p:bgPr>
        <a:solidFill>
          <a:schemeClr val="accent2"/>
        </a:solidFill>
        <a:effectLst/>
      </p:bgPr>
    </p:bg>
    <p:spTree>
      <p:nvGrpSpPr>
        <p:cNvPr id="1" name=""/>
        <p:cNvGrpSpPr/>
        <p:nvPr/>
      </p:nvGrpSpPr>
      <p:grpSpPr>
        <a:xfrm>
          <a:off x="0" y="0"/>
          <a:ext cx="0" cy="0"/>
          <a:chOff x="0" y="0"/>
          <a:chExt cx="0" cy="0"/>
        </a:xfrm>
      </p:grpSpPr>
      <p:sp>
        <p:nvSpPr>
          <p:cNvPr id="3" name="矩形 2"/>
          <p:cNvSpPr/>
          <p:nvPr userDrawn="1"/>
        </p:nvSpPr>
        <p:spPr>
          <a:xfrm>
            <a:off x="1" y="2742727"/>
            <a:ext cx="12192000" cy="8474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0"/>
          <p:cNvSpPr>
            <a:spLocks noGrp="1"/>
          </p:cNvSpPr>
          <p:nvPr>
            <p:ph type="body" sz="quarter" idx="11" hasCustomPrompt="1"/>
          </p:nvPr>
        </p:nvSpPr>
        <p:spPr>
          <a:xfrm>
            <a:off x="5194570" y="1826018"/>
            <a:ext cx="6569245" cy="1015663"/>
          </a:xfrm>
          <a:prstGeom prst="rect">
            <a:avLst/>
          </a:prstGeom>
        </p:spPr>
        <p:txBody>
          <a:bodyPr wrap="square">
            <a:spAutoFit/>
          </a:bodyPr>
          <a:lstStyle>
            <a:lvl1pPr marL="0" indent="0" algn="r">
              <a:buNone/>
              <a:defRPr sz="6000">
                <a:solidFill>
                  <a:schemeClr val="bg1"/>
                </a:solidFill>
                <a:latin typeface="+mj-lt"/>
              </a:defRPr>
            </a:lvl1pPr>
          </a:lstStyle>
          <a:p>
            <a:pPr lvl="0"/>
            <a:r>
              <a:rPr lang="en-US" altLang="zh-CN" dirty="0"/>
              <a:t>PART THREE</a:t>
            </a:r>
            <a:endParaRPr lang="zh-CN" altLang="en-US" dirty="0"/>
          </a:p>
        </p:txBody>
      </p:sp>
      <p:sp>
        <p:nvSpPr>
          <p:cNvPr id="9" name="文本占位符 10"/>
          <p:cNvSpPr>
            <a:spLocks noGrp="1"/>
          </p:cNvSpPr>
          <p:nvPr>
            <p:ph type="body" sz="quarter" idx="12" hasCustomPrompt="1"/>
          </p:nvPr>
        </p:nvSpPr>
        <p:spPr>
          <a:xfrm>
            <a:off x="1" y="-2219126"/>
            <a:ext cx="5277407" cy="11618565"/>
          </a:xfrm>
          <a:prstGeom prst="rect">
            <a:avLst/>
          </a:prstGeom>
          <a:noFill/>
          <a:effectLst>
            <a:outerShdw blurRad="165100" dist="76200" dir="1200000" algn="tl" rotWithShape="0">
              <a:prstClr val="black">
                <a:alpha val="10000"/>
              </a:prstClr>
            </a:outerShdw>
          </a:effectLst>
        </p:spPr>
        <p:txBody>
          <a:bodyPr wrap="none" rtlCol="0">
            <a:spAutoFit/>
          </a:bodyPr>
          <a:lstStyle>
            <a:lvl1pPr marL="0" indent="0">
              <a:buNone/>
              <a:defRPr lang="zh-CN" altLang="en-US" sz="74900" dirty="0">
                <a:solidFill>
                  <a:schemeClr val="bg1"/>
                </a:solidFill>
                <a:latin typeface="+mj-lt"/>
              </a:defRPr>
            </a:lvl1pPr>
          </a:lstStyle>
          <a:p>
            <a:pPr marL="0" lvl="0" defTabSz="914377"/>
            <a:r>
              <a:rPr lang="en-US" altLang="zh-CN" dirty="0"/>
              <a:t>3</a:t>
            </a:r>
            <a:endParaRPr lang="zh-CN" altLang="en-US" dirty="0"/>
          </a:p>
        </p:txBody>
      </p:sp>
      <p:sp>
        <p:nvSpPr>
          <p:cNvPr id="12" name="文本占位符 10"/>
          <p:cNvSpPr>
            <a:spLocks noGrp="1"/>
          </p:cNvSpPr>
          <p:nvPr>
            <p:ph type="body" sz="quarter" idx="13" hasCustomPrompt="1"/>
          </p:nvPr>
        </p:nvSpPr>
        <p:spPr>
          <a:xfrm>
            <a:off x="5194570" y="2791947"/>
            <a:ext cx="6569245" cy="748988"/>
          </a:xfrm>
          <a:prstGeom prst="rect">
            <a:avLst/>
          </a:prstGeom>
        </p:spPr>
        <p:txBody>
          <a:bodyPr wrap="square">
            <a:spAutoFit/>
          </a:bodyPr>
          <a:lstStyle>
            <a:lvl1pPr marL="0" marR="0" indent="0" algn="r" defTabSz="1219170" rtl="0" eaLnBrk="1" fontAlgn="auto" latinLnBrk="0" hangingPunct="1">
              <a:lnSpc>
                <a:spcPct val="100000"/>
              </a:lnSpc>
              <a:spcBef>
                <a:spcPct val="20000"/>
              </a:spcBef>
              <a:spcAft>
                <a:spcPts val="0"/>
              </a:spcAft>
              <a:buClrTx/>
              <a:buSzTx/>
              <a:buFont typeface="Arial" pitchFamily="34" charset="0"/>
              <a:buNone/>
              <a:tabLst/>
              <a:defRPr>
                <a:solidFill>
                  <a:schemeClr val="bg1"/>
                </a:solidFill>
              </a:defRPr>
            </a:lvl1pPr>
          </a:lstStyle>
          <a:p>
            <a:pPr marL="0" marR="0" lvl="0" indent="0" algn="r" defTabSz="1219170" rtl="0" eaLnBrk="1" fontAlgn="auto" latinLnBrk="0" hangingPunct="1">
              <a:lnSpc>
                <a:spcPct val="100000"/>
              </a:lnSpc>
              <a:spcBef>
                <a:spcPct val="20000"/>
              </a:spcBef>
              <a:spcAft>
                <a:spcPts val="0"/>
              </a:spcAft>
              <a:buClrTx/>
              <a:buSzTx/>
              <a:buFont typeface="Arial" pitchFamily="34" charset="0"/>
              <a:buNone/>
              <a:tabLst/>
              <a:defRPr/>
            </a:pPr>
            <a:r>
              <a:rPr lang="zh-CN" altLang="en-US" dirty="0"/>
              <a:t>请在此处输入标题</a:t>
            </a:r>
          </a:p>
        </p:txBody>
      </p:sp>
      <p:sp>
        <p:nvSpPr>
          <p:cNvPr id="14" name="文本占位符 10"/>
          <p:cNvSpPr>
            <a:spLocks noGrp="1"/>
          </p:cNvSpPr>
          <p:nvPr>
            <p:ph type="body" sz="quarter" idx="15" hasCustomPrompt="1"/>
          </p:nvPr>
        </p:nvSpPr>
        <p:spPr>
          <a:xfrm>
            <a:off x="5194570" y="3636243"/>
            <a:ext cx="6569245" cy="461665"/>
          </a:xfrm>
          <a:prstGeom prst="rect">
            <a:avLst/>
          </a:prstGeom>
        </p:spPr>
        <p:txBody>
          <a:bodyPr wrap="square">
            <a:spAutoFit/>
          </a:bodyPr>
          <a:lstStyle>
            <a:lvl1pPr marL="0" indent="0" algn="r">
              <a:buNone/>
              <a:defRPr sz="120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380818022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1" y="2742727"/>
            <a:ext cx="12192000" cy="84742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0"/>
          <p:cNvSpPr>
            <a:spLocks noGrp="1"/>
          </p:cNvSpPr>
          <p:nvPr>
            <p:ph type="body" sz="quarter" idx="11" hasCustomPrompt="1"/>
          </p:nvPr>
        </p:nvSpPr>
        <p:spPr>
          <a:xfrm>
            <a:off x="5194570" y="1826018"/>
            <a:ext cx="6569245" cy="1015663"/>
          </a:xfrm>
          <a:prstGeom prst="rect">
            <a:avLst/>
          </a:prstGeom>
        </p:spPr>
        <p:txBody>
          <a:bodyPr wrap="square">
            <a:spAutoFit/>
          </a:bodyPr>
          <a:lstStyle>
            <a:lvl1pPr marL="0" indent="0" algn="r">
              <a:buNone/>
              <a:defRPr sz="6000">
                <a:solidFill>
                  <a:schemeClr val="bg1"/>
                </a:solidFill>
                <a:latin typeface="+mj-lt"/>
              </a:defRPr>
            </a:lvl1pPr>
          </a:lstStyle>
          <a:p>
            <a:pPr lvl="0"/>
            <a:r>
              <a:rPr lang="en-US" altLang="zh-CN" dirty="0"/>
              <a:t>PART FOUR</a:t>
            </a:r>
            <a:endParaRPr lang="zh-CN" altLang="en-US" dirty="0"/>
          </a:p>
        </p:txBody>
      </p:sp>
      <p:sp>
        <p:nvSpPr>
          <p:cNvPr id="9" name="文本占位符 10"/>
          <p:cNvSpPr>
            <a:spLocks noGrp="1"/>
          </p:cNvSpPr>
          <p:nvPr>
            <p:ph type="body" sz="quarter" idx="12" hasCustomPrompt="1"/>
          </p:nvPr>
        </p:nvSpPr>
        <p:spPr>
          <a:xfrm>
            <a:off x="1" y="-2219126"/>
            <a:ext cx="4982454" cy="11618565"/>
          </a:xfrm>
          <a:prstGeom prst="rect">
            <a:avLst/>
          </a:prstGeom>
          <a:noFill/>
          <a:effectLst>
            <a:outerShdw blurRad="165100" dist="76200" dir="1200000" algn="tl" rotWithShape="0">
              <a:prstClr val="black">
                <a:alpha val="10000"/>
              </a:prstClr>
            </a:outerShdw>
          </a:effectLst>
        </p:spPr>
        <p:txBody>
          <a:bodyPr wrap="none" rtlCol="0">
            <a:spAutoFit/>
          </a:bodyPr>
          <a:lstStyle>
            <a:lvl1pPr marL="0" indent="0">
              <a:buNone/>
              <a:defRPr lang="zh-CN" altLang="en-US" sz="74900" dirty="0">
                <a:solidFill>
                  <a:schemeClr val="bg1"/>
                </a:solidFill>
                <a:latin typeface="+mj-lt"/>
              </a:defRPr>
            </a:lvl1pPr>
          </a:lstStyle>
          <a:p>
            <a:pPr marL="0" lvl="0" defTabSz="914377"/>
            <a:r>
              <a:rPr lang="en-US" altLang="zh-CN" dirty="0"/>
              <a:t>4</a:t>
            </a:r>
            <a:endParaRPr lang="zh-CN" altLang="en-US" dirty="0"/>
          </a:p>
        </p:txBody>
      </p:sp>
      <p:sp>
        <p:nvSpPr>
          <p:cNvPr id="12" name="文本占位符 10"/>
          <p:cNvSpPr>
            <a:spLocks noGrp="1"/>
          </p:cNvSpPr>
          <p:nvPr>
            <p:ph type="body" sz="quarter" idx="13" hasCustomPrompt="1"/>
          </p:nvPr>
        </p:nvSpPr>
        <p:spPr>
          <a:xfrm>
            <a:off x="5194570" y="2791947"/>
            <a:ext cx="6569245" cy="748988"/>
          </a:xfrm>
          <a:prstGeom prst="rect">
            <a:avLst/>
          </a:prstGeom>
        </p:spPr>
        <p:txBody>
          <a:bodyPr wrap="square">
            <a:spAutoFit/>
          </a:bodyPr>
          <a:lstStyle>
            <a:lvl1pPr marL="0" marR="0" indent="0" algn="r" defTabSz="1219170" rtl="0" eaLnBrk="1" fontAlgn="auto" latinLnBrk="0" hangingPunct="1">
              <a:lnSpc>
                <a:spcPct val="100000"/>
              </a:lnSpc>
              <a:spcBef>
                <a:spcPct val="20000"/>
              </a:spcBef>
              <a:spcAft>
                <a:spcPts val="0"/>
              </a:spcAft>
              <a:buClrTx/>
              <a:buSzTx/>
              <a:buFont typeface="Arial" pitchFamily="34" charset="0"/>
              <a:buNone/>
              <a:tabLst/>
              <a:defRPr>
                <a:solidFill>
                  <a:schemeClr val="bg1"/>
                </a:solidFill>
              </a:defRPr>
            </a:lvl1pPr>
          </a:lstStyle>
          <a:p>
            <a:pPr marL="0" marR="0" lvl="0" indent="0" algn="r" defTabSz="1219170" rtl="0" eaLnBrk="1" fontAlgn="auto" latinLnBrk="0" hangingPunct="1">
              <a:lnSpc>
                <a:spcPct val="100000"/>
              </a:lnSpc>
              <a:spcBef>
                <a:spcPct val="20000"/>
              </a:spcBef>
              <a:spcAft>
                <a:spcPts val="0"/>
              </a:spcAft>
              <a:buClrTx/>
              <a:buSzTx/>
              <a:buFont typeface="Arial" pitchFamily="34" charset="0"/>
              <a:buNone/>
              <a:tabLst/>
              <a:defRPr/>
            </a:pPr>
            <a:r>
              <a:rPr lang="zh-CN" altLang="en-US" dirty="0"/>
              <a:t>请在此处输入标题</a:t>
            </a:r>
          </a:p>
        </p:txBody>
      </p:sp>
      <p:sp>
        <p:nvSpPr>
          <p:cNvPr id="14" name="文本占位符 10"/>
          <p:cNvSpPr>
            <a:spLocks noGrp="1"/>
          </p:cNvSpPr>
          <p:nvPr>
            <p:ph type="body" sz="quarter" idx="15" hasCustomPrompt="1"/>
          </p:nvPr>
        </p:nvSpPr>
        <p:spPr>
          <a:xfrm>
            <a:off x="5194570" y="3636243"/>
            <a:ext cx="6569245" cy="461665"/>
          </a:xfrm>
          <a:prstGeom prst="rect">
            <a:avLst/>
          </a:prstGeom>
        </p:spPr>
        <p:txBody>
          <a:bodyPr wrap="square">
            <a:spAutoFit/>
          </a:bodyPr>
          <a:lstStyle>
            <a:lvl1pPr marL="0" indent="0" algn="r">
              <a:buNone/>
              <a:defRPr sz="120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3089024121"/>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2.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547448"/>
      </p:ext>
    </p:extLst>
  </p:cSld>
  <p:clrMap bg1="lt1" tx1="dk1" bg2="lt2" tx2="dk2" accent1="accent1" accent2="accent2" accent3="accent3" accent4="accent4" accent5="accent5" accent6="accent6" hlink="hlink" folHlink="folHlink"/>
  <p:sldLayoutIdLst>
    <p:sldLayoutId id="2147483687" r:id="rId1"/>
    <p:sldLayoutId id="2147483694" r:id="rId2"/>
    <p:sldLayoutId id="2147483692" r:id="rId3"/>
    <p:sldLayoutId id="2147483695" r:id="rId4"/>
    <p:sldLayoutId id="2147483696" r:id="rId5"/>
    <p:sldLayoutId id="2147483697" r:id="rId6"/>
    <p:sldLayoutId id="2147483698" r:id="rId7"/>
    <p:sldLayoutId id="2147483699" r:id="rId8"/>
    <p:sldLayoutId id="2147483700" r:id="rId9"/>
    <p:sldLayoutId id="2147483688" r:id="rId10"/>
    <p:sldLayoutId id="2147483689" r:id="rId11"/>
    <p:sldLayoutId id="2147483690" r:id="rId12"/>
    <p:sldLayoutId id="2147483691" r:id="rId13"/>
    <p:sldLayoutId id="2147483693" r:id="rId14"/>
    <p:sldLayoutId id="2147483701" r:id="rId15"/>
  </p:sldLayoutIdLst>
  <p:transition spd="slow">
    <p:push dir="u"/>
  </p:transition>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78003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68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jpg"/></Relationships>
</file>

<file path=ppt/slides/_rels/slide1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1.jpg"/><Relationship Id="rId5" Type="http://schemas.openxmlformats.org/officeDocument/2006/relationships/image" Target="../media/image30.jpg"/><Relationship Id="rId10" Type="http://schemas.openxmlformats.org/officeDocument/2006/relationships/image" Target="../media/image35.jpg"/><Relationship Id="rId4" Type="http://schemas.openxmlformats.org/officeDocument/2006/relationships/image" Target="../media/image29.jpg"/><Relationship Id="rId9" Type="http://schemas.openxmlformats.org/officeDocument/2006/relationships/image" Target="../media/image34.jp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190.png"/><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a:spLocks/>
          </p:cNvSpPr>
          <p:nvPr/>
        </p:nvSpPr>
        <p:spPr>
          <a:xfrm>
            <a:off x="416016" y="2292078"/>
            <a:ext cx="11844895" cy="769441"/>
          </a:xfrm>
        </p:spPr>
        <p:txBody>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zh-CN" altLang="en-US" sz="4400" b="1" dirty="0" smtClean="0"/>
              <a:t>面向移动机器人的行人追踪跟随的研究与实现</a:t>
            </a:r>
            <a:endParaRPr lang="zh-CN" altLang="en-US" sz="4400" b="1" dirty="0"/>
          </a:p>
        </p:txBody>
      </p:sp>
      <p:sp>
        <p:nvSpPr>
          <p:cNvPr id="3" name="文本占位符 3"/>
          <p:cNvSpPr txBox="1">
            <a:spLocks/>
          </p:cNvSpPr>
          <p:nvPr/>
        </p:nvSpPr>
        <p:spPr>
          <a:xfrm>
            <a:off x="3436958" y="3933548"/>
            <a:ext cx="5254474" cy="2183807"/>
          </a:xfrm>
        </p:spPr>
        <p:txBody>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lnSpc>
                <a:spcPct val="150000"/>
              </a:lnSpc>
              <a:spcBef>
                <a:spcPct val="20000"/>
              </a:spcBef>
            </a:pPr>
            <a:r>
              <a:rPr lang="zh-CN" altLang="en-US" dirty="0">
                <a:solidFill>
                  <a:schemeClr val="tx1">
                    <a:lumMod val="50000"/>
                    <a:lumOff val="50000"/>
                  </a:schemeClr>
                </a:solidFill>
              </a:rPr>
              <a:t>报告人：</a:t>
            </a:r>
            <a:r>
              <a:rPr lang="zh-CN" altLang="en-US" dirty="0" smtClean="0">
                <a:solidFill>
                  <a:schemeClr val="tx1">
                    <a:lumMod val="50000"/>
                    <a:lumOff val="50000"/>
                  </a:schemeClr>
                </a:solidFill>
              </a:rPr>
              <a:t>韦清</a:t>
            </a:r>
            <a:endParaRPr lang="en-US" altLang="zh-CN" dirty="0" smtClean="0">
              <a:solidFill>
                <a:schemeClr val="tx1">
                  <a:lumMod val="50000"/>
                  <a:lumOff val="50000"/>
                </a:schemeClr>
              </a:solidFill>
            </a:endParaRPr>
          </a:p>
          <a:p>
            <a:pPr algn="ctr">
              <a:lnSpc>
                <a:spcPct val="150000"/>
              </a:lnSpc>
              <a:spcBef>
                <a:spcPct val="20000"/>
              </a:spcBef>
            </a:pPr>
            <a:r>
              <a:rPr lang="zh-CN" altLang="en-US" dirty="0" smtClean="0">
                <a:solidFill>
                  <a:schemeClr val="tx1">
                    <a:lumMod val="50000"/>
                    <a:lumOff val="50000"/>
                  </a:schemeClr>
                </a:solidFill>
              </a:rPr>
              <a:t>                 学号：</a:t>
            </a:r>
            <a:r>
              <a:rPr lang="en-US" altLang="zh-CN" dirty="0" smtClean="0">
                <a:solidFill>
                  <a:schemeClr val="tx1">
                    <a:lumMod val="50000"/>
                    <a:lumOff val="50000"/>
                  </a:schemeClr>
                </a:solidFill>
              </a:rPr>
              <a:t>PB15000027</a:t>
            </a:r>
          </a:p>
          <a:p>
            <a:pPr algn="ctr">
              <a:lnSpc>
                <a:spcPct val="150000"/>
              </a:lnSpc>
              <a:spcBef>
                <a:spcPct val="20000"/>
              </a:spcBef>
            </a:pPr>
            <a:r>
              <a:rPr lang="zh-CN" altLang="en-US" dirty="0" smtClean="0">
                <a:solidFill>
                  <a:schemeClr val="tx1">
                    <a:lumMod val="50000"/>
                    <a:lumOff val="50000"/>
                  </a:schemeClr>
                </a:solidFill>
              </a:rPr>
              <a:t>              院系：少年班学院</a:t>
            </a:r>
            <a:endParaRPr lang="en-US" altLang="zh-CN" dirty="0">
              <a:solidFill>
                <a:schemeClr val="tx1">
                  <a:lumMod val="50000"/>
                  <a:lumOff val="50000"/>
                </a:schemeClr>
              </a:solidFill>
            </a:endParaRPr>
          </a:p>
          <a:p>
            <a:pPr algn="ctr">
              <a:lnSpc>
                <a:spcPct val="150000"/>
              </a:lnSpc>
              <a:spcBef>
                <a:spcPct val="20000"/>
              </a:spcBef>
            </a:pPr>
            <a:r>
              <a:rPr lang="zh-CN" altLang="en-US" dirty="0" smtClean="0">
                <a:solidFill>
                  <a:schemeClr val="tx1">
                    <a:lumMod val="50000"/>
                    <a:lumOff val="50000"/>
                  </a:schemeClr>
                </a:solidFill>
              </a:rPr>
              <a:t>        指导</a:t>
            </a:r>
            <a:r>
              <a:rPr lang="zh-CN" altLang="en-US" dirty="0">
                <a:solidFill>
                  <a:schemeClr val="tx1">
                    <a:lumMod val="50000"/>
                    <a:lumOff val="50000"/>
                  </a:schemeClr>
                </a:solidFill>
              </a:rPr>
              <a:t>老师：</a:t>
            </a:r>
            <a:r>
              <a:rPr lang="zh-CN" altLang="en-US" dirty="0" smtClean="0">
                <a:solidFill>
                  <a:schemeClr val="tx1">
                    <a:lumMod val="50000"/>
                    <a:lumOff val="50000"/>
                  </a:schemeClr>
                </a:solidFill>
              </a:rPr>
              <a:t>陈小平</a:t>
            </a:r>
            <a:r>
              <a:rPr lang="en-US" altLang="zh-CN" dirty="0" smtClean="0">
                <a:solidFill>
                  <a:schemeClr val="tx1">
                    <a:lumMod val="50000"/>
                    <a:lumOff val="50000"/>
                  </a:schemeClr>
                </a:solidFill>
              </a:rPr>
              <a:t> </a:t>
            </a:r>
            <a:r>
              <a:rPr lang="zh-CN" altLang="en-US" dirty="0" smtClean="0">
                <a:solidFill>
                  <a:schemeClr val="tx1">
                    <a:lumMod val="50000"/>
                    <a:lumOff val="50000"/>
                  </a:schemeClr>
                </a:solidFill>
              </a:rPr>
              <a:t>教授</a:t>
            </a:r>
            <a:endParaRPr lang="en-US" altLang="zh-CN" dirty="0">
              <a:solidFill>
                <a:schemeClr val="tx1">
                  <a:lumMod val="50000"/>
                  <a:lumOff val="50000"/>
                </a:schemeClr>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24" y="121584"/>
            <a:ext cx="568696" cy="58474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832" y="204077"/>
            <a:ext cx="3736962" cy="486622"/>
          </a:xfrm>
          <a:prstGeom prst="rect">
            <a:avLst/>
          </a:prstGeom>
        </p:spPr>
      </p:pic>
      <p:pic>
        <p:nvPicPr>
          <p:cNvPr id="6" name="图片 5"/>
          <p:cNvPicPr>
            <a:picLocks noChangeAspect="1"/>
          </p:cNvPicPr>
          <p:nvPr/>
        </p:nvPicPr>
        <p:blipFill>
          <a:blip r:embed="rId5"/>
          <a:stretch>
            <a:fillRect/>
          </a:stretch>
        </p:blipFill>
        <p:spPr>
          <a:xfrm>
            <a:off x="421680" y="3137030"/>
            <a:ext cx="11441666" cy="385398"/>
          </a:xfrm>
          <a:prstGeom prst="rect">
            <a:avLst/>
          </a:prstGeom>
        </p:spPr>
      </p:pic>
    </p:spTree>
    <p:extLst>
      <p:ext uri="{BB962C8B-B14F-4D97-AF65-F5344CB8AC3E}">
        <p14:creationId xmlns:p14="http://schemas.microsoft.com/office/powerpoint/2010/main" val="3180313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a:xfrm>
            <a:off x="695402" y="152291"/>
            <a:ext cx="7928834" cy="584775"/>
          </a:xfrm>
        </p:spPr>
        <p:txBody>
          <a:bodyPr/>
          <a:lstStyle/>
          <a:p>
            <a:r>
              <a:rPr lang="en-US" altLang="zh-CN" b="1" dirty="0" smtClean="0">
                <a:latin typeface="+mn-lt"/>
              </a:rPr>
              <a:t>CSR-DCF</a:t>
            </a:r>
            <a:r>
              <a:rPr lang="zh-CN" altLang="en-US" b="1" dirty="0" smtClean="0"/>
              <a:t>算法</a:t>
            </a:r>
            <a:endParaRPr lang="zh-CN" altLang="en-US" b="1" dirty="0"/>
          </a:p>
        </p:txBody>
      </p:sp>
      <mc:AlternateContent xmlns:mc="http://schemas.openxmlformats.org/markup-compatibility/2006" xmlns:a14="http://schemas.microsoft.com/office/drawing/2010/main">
        <mc:Choice Requires="a14">
          <p:sp>
            <p:nvSpPr>
              <p:cNvPr id="5" name="矩形 4"/>
              <p:cNvSpPr/>
              <p:nvPr/>
            </p:nvSpPr>
            <p:spPr>
              <a:xfrm>
                <a:off x="502691" y="1198460"/>
                <a:ext cx="4943453" cy="4851072"/>
              </a:xfrm>
              <a:prstGeom prst="rect">
                <a:avLst/>
              </a:prstGeom>
            </p:spPr>
            <p:txBody>
              <a:bodyPr wrap="square">
                <a:spAutoFit/>
              </a:bodyPr>
              <a:lstStyle/>
              <a:p>
                <a:pPr defTabSz="1219170">
                  <a:lnSpc>
                    <a:spcPct val="150000"/>
                  </a:lnSpc>
                </a:pPr>
                <a:r>
                  <a:rPr lang="zh-CN" altLang="en-US" sz="1867" b="1" kern="0" dirty="0" smtClean="0">
                    <a:solidFill>
                      <a:schemeClr val="accent3">
                        <a:lumMod val="75000"/>
                      </a:schemeClr>
                    </a:solidFill>
                  </a:rPr>
                  <a:t>定位和尺度估计</a:t>
                </a:r>
                <a:endParaRPr lang="en-US" altLang="zh-CN" sz="1867" b="1" kern="0" dirty="0" smtClean="0">
                  <a:solidFill>
                    <a:schemeClr val="accent3">
                      <a:lumMod val="75000"/>
                    </a:schemeClr>
                  </a:solidFill>
                </a:endParaRPr>
              </a:p>
              <a:p>
                <a:pPr marL="342900"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计算当前帧中目标位置</a:t>
                </a:r>
                <a14:m>
                  <m:oMath xmlns:m="http://schemas.openxmlformats.org/officeDocument/2006/math">
                    <m:sSub>
                      <m:sSubPr>
                        <m:ctrlPr>
                          <a:rPr lang="en-US" altLang="zh-CN" sz="1867" i="1" kern="0" dirty="0">
                            <a:solidFill>
                              <a:schemeClr val="accent3">
                                <a:lumMod val="50000"/>
                              </a:schemeClr>
                            </a:solidFill>
                            <a:latin typeface="Cambria Math" panose="02040503050406030204" pitchFamily="18" charset="0"/>
                          </a:rPr>
                        </m:ctrlPr>
                      </m:sSubPr>
                      <m:e>
                        <m:r>
                          <a:rPr lang="en-US" altLang="zh-CN" sz="1867" i="1" kern="0" dirty="0">
                            <a:solidFill>
                              <a:schemeClr val="accent3">
                                <a:lumMod val="50000"/>
                              </a:schemeClr>
                            </a:solidFill>
                            <a:latin typeface="Cambria Math" panose="02040503050406030204" pitchFamily="18" charset="0"/>
                          </a:rPr>
                          <m:t>𝑃</m:t>
                        </m:r>
                      </m:e>
                      <m:sub>
                        <m:r>
                          <a:rPr lang="en-US" altLang="zh-CN" sz="1867" i="1" kern="0" dirty="0">
                            <a:solidFill>
                              <a:schemeClr val="accent3">
                                <a:lumMod val="50000"/>
                              </a:schemeClr>
                            </a:solidFill>
                            <a:latin typeface="Cambria Math" panose="02040503050406030204" pitchFamily="18" charset="0"/>
                          </a:rPr>
                          <m:t>𝑡</m:t>
                        </m:r>
                      </m:sub>
                    </m:sSub>
                  </m:oMath>
                </a14:m>
                <a:r>
                  <a:rPr lang="zh-CN" altLang="en-US" sz="1867" kern="0" dirty="0" smtClean="0">
                    <a:solidFill>
                      <a:schemeClr val="accent3">
                        <a:lumMod val="50000"/>
                      </a:schemeClr>
                    </a:solidFill>
                  </a:rPr>
                  <a:t>：在当前帧中，以上一帧的目标位置</a:t>
                </a:r>
                <a14:m>
                  <m:oMath xmlns:m="http://schemas.openxmlformats.org/officeDocument/2006/math">
                    <m:sSub>
                      <m:sSubPr>
                        <m:ctrlPr>
                          <a:rPr lang="en-US" altLang="zh-CN" sz="1867" b="0" i="1" kern="0" dirty="0" smtClean="0">
                            <a:solidFill>
                              <a:schemeClr val="accent3">
                                <a:lumMod val="50000"/>
                              </a:schemeClr>
                            </a:solidFill>
                            <a:latin typeface="Cambria Math" panose="02040503050406030204" pitchFamily="18" charset="0"/>
                          </a:rPr>
                        </m:ctrlPr>
                      </m:sSubPr>
                      <m:e>
                        <m:r>
                          <a:rPr lang="en-US" altLang="zh-CN" sz="1867" i="1" kern="0" dirty="0" smtClean="0">
                            <a:solidFill>
                              <a:schemeClr val="accent3">
                                <a:lumMod val="50000"/>
                              </a:schemeClr>
                            </a:solidFill>
                            <a:latin typeface="Cambria Math" panose="02040503050406030204" pitchFamily="18" charset="0"/>
                          </a:rPr>
                          <m:t>𝑃</m:t>
                        </m:r>
                      </m:e>
                      <m:sub>
                        <m:r>
                          <a:rPr lang="en-US" altLang="zh-CN" sz="1867" b="0" i="1" kern="0" dirty="0" smtClean="0">
                            <a:solidFill>
                              <a:schemeClr val="accent3">
                                <a:lumMod val="50000"/>
                              </a:schemeClr>
                            </a:solidFill>
                            <a:latin typeface="Cambria Math" panose="02040503050406030204" pitchFamily="18" charset="0"/>
                          </a:rPr>
                          <m:t>𝑡</m:t>
                        </m:r>
                        <m:r>
                          <a:rPr lang="en-US" altLang="zh-CN" sz="1867" b="0" i="1" kern="0" dirty="0" smtClean="0">
                            <a:solidFill>
                              <a:schemeClr val="accent3">
                                <a:lumMod val="50000"/>
                              </a:schemeClr>
                            </a:solidFill>
                            <a:latin typeface="Cambria Math" panose="02040503050406030204" pitchFamily="18" charset="0"/>
                          </a:rPr>
                          <m:t>−1</m:t>
                        </m:r>
                      </m:sub>
                    </m:sSub>
                  </m:oMath>
                </a14:m>
                <a:r>
                  <a:rPr lang="zh-CN" altLang="en-US" sz="1867" kern="0" dirty="0" smtClean="0">
                    <a:solidFill>
                      <a:schemeClr val="accent3">
                        <a:lumMod val="50000"/>
                      </a:schemeClr>
                    </a:solidFill>
                  </a:rPr>
                  <a:t>为中心的搜索区域中提取特征</a:t>
                </a:r>
                <a14:m>
                  <m:oMath xmlns:m="http://schemas.openxmlformats.org/officeDocument/2006/math">
                    <m:r>
                      <a:rPr lang="en-US" altLang="zh-CN" sz="1867" i="1" kern="0" dirty="0" smtClean="0">
                        <a:solidFill>
                          <a:schemeClr val="accent3">
                            <a:lumMod val="50000"/>
                          </a:schemeClr>
                        </a:solidFill>
                        <a:latin typeface="Cambria Math" panose="02040503050406030204" pitchFamily="18" charset="0"/>
                      </a:rPr>
                      <m:t>𝑓</m:t>
                    </m:r>
                  </m:oMath>
                </a14:m>
                <a:r>
                  <a:rPr lang="zh-CN" altLang="en-US" sz="1867" kern="0" dirty="0" smtClean="0">
                    <a:solidFill>
                      <a:schemeClr val="accent3">
                        <a:lumMod val="50000"/>
                      </a:schemeClr>
                    </a:solidFill>
                  </a:rPr>
                  <a:t>，并与得到的滤波器</a:t>
                </a:r>
                <a14:m>
                  <m:oMath xmlns:m="http://schemas.openxmlformats.org/officeDocument/2006/math">
                    <m:sSub>
                      <m:sSubPr>
                        <m:ctrlPr>
                          <a:rPr lang="en-US" altLang="zh-CN" sz="1867" i="1" kern="0" dirty="0">
                            <a:solidFill>
                              <a:schemeClr val="accent3">
                                <a:lumMod val="50000"/>
                              </a:schemeClr>
                            </a:solidFill>
                            <a:latin typeface="Cambria Math" panose="02040503050406030204" pitchFamily="18" charset="0"/>
                          </a:rPr>
                        </m:ctrlPr>
                      </m:sSubPr>
                      <m:e>
                        <m:r>
                          <a:rPr lang="en-US" altLang="zh-CN" sz="1867" b="0" i="1" kern="0" dirty="0" smtClean="0">
                            <a:solidFill>
                              <a:schemeClr val="accent3">
                                <a:lumMod val="50000"/>
                              </a:schemeClr>
                            </a:solidFill>
                            <a:latin typeface="Cambria Math" panose="02040503050406030204" pitchFamily="18" charset="0"/>
                          </a:rPr>
                          <m:t>h</m:t>
                        </m:r>
                      </m:e>
                      <m:sub>
                        <m:r>
                          <a:rPr lang="en-US" altLang="zh-CN" sz="1867" i="1" kern="0" dirty="0">
                            <a:solidFill>
                              <a:schemeClr val="accent3">
                                <a:lumMod val="50000"/>
                              </a:schemeClr>
                            </a:solidFill>
                            <a:latin typeface="Cambria Math" panose="02040503050406030204" pitchFamily="18" charset="0"/>
                          </a:rPr>
                          <m:t>𝑡</m:t>
                        </m:r>
                        <m:r>
                          <a:rPr lang="en-US" altLang="zh-CN" sz="1867" i="1" kern="0" dirty="0">
                            <a:solidFill>
                              <a:schemeClr val="accent3">
                                <a:lumMod val="50000"/>
                              </a:schemeClr>
                            </a:solidFill>
                            <a:latin typeface="Cambria Math" panose="02040503050406030204" pitchFamily="18" charset="0"/>
                          </a:rPr>
                          <m:t>−1</m:t>
                        </m:r>
                      </m:sub>
                    </m:sSub>
                  </m:oMath>
                </a14:m>
                <a:r>
                  <a:rPr lang="zh-CN" altLang="en-US" sz="1867" kern="0" dirty="0" smtClean="0">
                    <a:solidFill>
                      <a:schemeClr val="accent3">
                        <a:lumMod val="50000"/>
                      </a:schemeClr>
                    </a:solidFill>
                  </a:rPr>
                  <a:t>得到相关响应，通道置信度为</a:t>
                </a:r>
                <a14:m>
                  <m:oMath xmlns:m="http://schemas.openxmlformats.org/officeDocument/2006/math">
                    <m:sSub>
                      <m:sSubPr>
                        <m:ctrlPr>
                          <a:rPr lang="en-US" altLang="zh-CN" sz="1867" i="1" kern="0" dirty="0">
                            <a:solidFill>
                              <a:schemeClr val="accent3">
                                <a:lumMod val="50000"/>
                              </a:schemeClr>
                            </a:solidFill>
                            <a:latin typeface="Cambria Math" panose="02040503050406030204" pitchFamily="18" charset="0"/>
                          </a:rPr>
                        </m:ctrlPr>
                      </m:sSubPr>
                      <m:e>
                        <m:r>
                          <a:rPr lang="en-US" altLang="zh-CN" sz="1867" b="0" i="1" kern="0" dirty="0" smtClean="0">
                            <a:solidFill>
                              <a:schemeClr val="accent3">
                                <a:lumMod val="50000"/>
                              </a:schemeClr>
                            </a:solidFill>
                            <a:latin typeface="Cambria Math" panose="02040503050406030204" pitchFamily="18" charset="0"/>
                          </a:rPr>
                          <m:t>𝑤</m:t>
                        </m:r>
                      </m:e>
                      <m:sub>
                        <m:r>
                          <a:rPr lang="en-US" altLang="zh-CN" sz="1867" i="1" kern="0" dirty="0">
                            <a:solidFill>
                              <a:schemeClr val="accent3">
                                <a:lumMod val="50000"/>
                              </a:schemeClr>
                            </a:solidFill>
                            <a:latin typeface="Cambria Math" panose="02040503050406030204" pitchFamily="18" charset="0"/>
                          </a:rPr>
                          <m:t>𝑡</m:t>
                        </m:r>
                        <m:r>
                          <a:rPr lang="en-US" altLang="zh-CN" sz="1867" i="1" kern="0" dirty="0">
                            <a:solidFill>
                              <a:schemeClr val="accent3">
                                <a:lumMod val="50000"/>
                              </a:schemeClr>
                            </a:solidFill>
                            <a:latin typeface="Cambria Math" panose="02040503050406030204" pitchFamily="18" charset="0"/>
                          </a:rPr>
                          <m:t>−1</m:t>
                        </m:r>
                      </m:sub>
                    </m:sSub>
                  </m:oMath>
                </a14:m>
                <a:r>
                  <a:rPr lang="zh-CN" altLang="en-US" sz="1867" kern="0" dirty="0" smtClean="0">
                    <a:solidFill>
                      <a:schemeClr val="accent3">
                        <a:lumMod val="50000"/>
                      </a:schemeClr>
                    </a:solidFill>
                  </a:rPr>
                  <a:t>。</a:t>
                </a:r>
                <a:endParaRPr lang="en-US" altLang="zh-CN" sz="1867" kern="0" dirty="0" smtClean="0">
                  <a:solidFill>
                    <a:schemeClr val="accent3">
                      <a:lumMod val="50000"/>
                    </a:schemeClr>
                  </a:solidFill>
                </a:endParaRPr>
              </a:p>
              <a:p>
                <a:pPr marL="342900"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计算</a:t>
                </a:r>
                <a14:m>
                  <m:oMath xmlns:m="http://schemas.openxmlformats.org/officeDocument/2006/math">
                    <m:sSub>
                      <m:sSubPr>
                        <m:ctrlPr>
                          <a:rPr lang="en-US" altLang="zh-CN" sz="1867" i="1" kern="0" dirty="0">
                            <a:solidFill>
                              <a:schemeClr val="accent3">
                                <a:lumMod val="50000"/>
                              </a:schemeClr>
                            </a:solidFill>
                            <a:latin typeface="Cambria Math" panose="02040503050406030204" pitchFamily="18" charset="0"/>
                          </a:rPr>
                        </m:ctrlPr>
                      </m:sSubPr>
                      <m:e>
                        <m:r>
                          <a:rPr lang="en-US" altLang="zh-CN" sz="1867" i="1" kern="0" dirty="0">
                            <a:solidFill>
                              <a:schemeClr val="accent3">
                                <a:lumMod val="50000"/>
                              </a:schemeClr>
                            </a:solidFill>
                            <a:latin typeface="Cambria Math" panose="02040503050406030204" pitchFamily="18" charset="0"/>
                          </a:rPr>
                          <m:t>h</m:t>
                        </m:r>
                      </m:e>
                      <m:sub>
                        <m:r>
                          <a:rPr lang="en-US" altLang="zh-CN" sz="1867" i="1" kern="0" dirty="0">
                            <a:solidFill>
                              <a:schemeClr val="accent3">
                                <a:lumMod val="50000"/>
                              </a:schemeClr>
                            </a:solidFill>
                            <a:latin typeface="Cambria Math" panose="02040503050406030204" pitchFamily="18" charset="0"/>
                          </a:rPr>
                          <m:t>𝑡</m:t>
                        </m:r>
                        <m:r>
                          <a:rPr lang="en-US" altLang="zh-CN" sz="1867" i="1" kern="0" dirty="0">
                            <a:solidFill>
                              <a:schemeClr val="accent3">
                                <a:lumMod val="50000"/>
                              </a:schemeClr>
                            </a:solidFill>
                            <a:latin typeface="Cambria Math" panose="02040503050406030204" pitchFamily="18" charset="0"/>
                          </a:rPr>
                          <m:t>−1</m:t>
                        </m:r>
                      </m:sub>
                    </m:sSub>
                  </m:oMath>
                </a14:m>
                <a:r>
                  <a:rPr lang="zh-CN" altLang="en-US" sz="1867" kern="0" dirty="0" smtClean="0">
                    <a:solidFill>
                      <a:schemeClr val="accent3">
                        <a:lumMod val="50000"/>
                      </a:schemeClr>
                    </a:solidFill>
                  </a:rPr>
                  <a:t>和当前图像在位置</a:t>
                </a:r>
                <a14:m>
                  <m:oMath xmlns:m="http://schemas.openxmlformats.org/officeDocument/2006/math">
                    <m:sSub>
                      <m:sSubPr>
                        <m:ctrlPr>
                          <a:rPr lang="en-US" altLang="zh-CN" sz="1867" i="1" kern="0" dirty="0">
                            <a:solidFill>
                              <a:schemeClr val="accent3">
                                <a:lumMod val="50000"/>
                              </a:schemeClr>
                            </a:solidFill>
                            <a:latin typeface="Cambria Math" panose="02040503050406030204" pitchFamily="18" charset="0"/>
                          </a:rPr>
                        </m:ctrlPr>
                      </m:sSubPr>
                      <m:e>
                        <m:r>
                          <a:rPr lang="en-US" altLang="zh-CN" sz="1867" i="1" kern="0" dirty="0">
                            <a:solidFill>
                              <a:schemeClr val="accent3">
                                <a:lumMod val="50000"/>
                              </a:schemeClr>
                            </a:solidFill>
                            <a:latin typeface="Cambria Math" panose="02040503050406030204" pitchFamily="18" charset="0"/>
                          </a:rPr>
                          <m:t>𝑃</m:t>
                        </m:r>
                      </m:e>
                      <m:sub>
                        <m:r>
                          <a:rPr lang="en-US" altLang="zh-CN" sz="1867" i="1" kern="0" dirty="0">
                            <a:solidFill>
                              <a:schemeClr val="accent3">
                                <a:lumMod val="50000"/>
                              </a:schemeClr>
                            </a:solidFill>
                            <a:latin typeface="Cambria Math" panose="02040503050406030204" pitchFamily="18" charset="0"/>
                          </a:rPr>
                          <m:t>𝑡</m:t>
                        </m:r>
                        <m:r>
                          <a:rPr lang="en-US" altLang="zh-CN" sz="1867" i="1" kern="0" dirty="0">
                            <a:solidFill>
                              <a:schemeClr val="accent3">
                                <a:lumMod val="50000"/>
                              </a:schemeClr>
                            </a:solidFill>
                            <a:latin typeface="Cambria Math" panose="02040503050406030204" pitchFamily="18" charset="0"/>
                          </a:rPr>
                          <m:t>−1</m:t>
                        </m:r>
                      </m:sub>
                    </m:sSub>
                  </m:oMath>
                </a14:m>
                <a:r>
                  <a:rPr lang="zh-CN" altLang="en-US" sz="1867" kern="0" dirty="0" smtClean="0">
                    <a:solidFill>
                      <a:schemeClr val="accent3">
                        <a:lumMod val="50000"/>
                      </a:schemeClr>
                    </a:solidFill>
                  </a:rPr>
                  <a:t>特征</a:t>
                </a:r>
                <a14:m>
                  <m:oMath xmlns:m="http://schemas.openxmlformats.org/officeDocument/2006/math">
                    <m:r>
                      <a:rPr lang="en-US" altLang="zh-CN" sz="1867" i="1" kern="0" dirty="0" smtClean="0">
                        <a:solidFill>
                          <a:schemeClr val="accent3">
                            <a:lumMod val="50000"/>
                          </a:schemeClr>
                        </a:solidFill>
                        <a:latin typeface="Cambria Math" panose="02040503050406030204" pitchFamily="18" charset="0"/>
                      </a:rPr>
                      <m:t>𝑓</m:t>
                    </m:r>
                  </m:oMath>
                </a14:m>
                <a:r>
                  <a:rPr lang="zh-CN" altLang="en-US" sz="1867" kern="0" dirty="0" smtClean="0">
                    <a:solidFill>
                      <a:schemeClr val="accent3">
                        <a:lumMod val="50000"/>
                      </a:schemeClr>
                    </a:solidFill>
                  </a:rPr>
                  <a:t>之间的相关响应，通道置信度为</a:t>
                </a:r>
                <a14:m>
                  <m:oMath xmlns:m="http://schemas.openxmlformats.org/officeDocument/2006/math">
                    <m:r>
                      <a:rPr lang="en-US" altLang="zh-CN" sz="1867" i="1" kern="0" dirty="0" smtClean="0">
                        <a:solidFill>
                          <a:schemeClr val="accent3">
                            <a:lumMod val="50000"/>
                          </a:schemeClr>
                        </a:solidFill>
                        <a:latin typeface="Cambria Math" panose="02040503050406030204" pitchFamily="18" charset="0"/>
                      </a:rPr>
                      <m:t>𝑤</m:t>
                    </m:r>
                  </m:oMath>
                </a14:m>
                <a:r>
                  <a:rPr lang="zh-CN" altLang="en-US" sz="1867" kern="0" dirty="0" smtClean="0">
                    <a:solidFill>
                      <a:schemeClr val="accent3">
                        <a:lumMod val="50000"/>
                      </a:schemeClr>
                    </a:solidFill>
                  </a:rPr>
                  <a:t>；</a:t>
                </a:r>
                <a:endParaRPr lang="en-US" altLang="zh-CN" sz="1867" kern="0" dirty="0" smtClean="0">
                  <a:solidFill>
                    <a:schemeClr val="accent3">
                      <a:lumMod val="50000"/>
                    </a:schemeClr>
                  </a:solidFill>
                </a:endParaRPr>
              </a:p>
              <a:p>
                <a:pPr marL="342900"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根据各通道的响应，估计检测通道置信度</a:t>
                </a:r>
                <a14:m>
                  <m:oMath xmlns:m="http://schemas.openxmlformats.org/officeDocument/2006/math">
                    <m:sSup>
                      <m:sSupPr>
                        <m:ctrlPr>
                          <a:rPr lang="en-US" altLang="zh-CN" sz="1867" i="1" kern="0" dirty="0">
                            <a:solidFill>
                              <a:schemeClr val="accent3">
                                <a:lumMod val="50000"/>
                              </a:schemeClr>
                            </a:solidFill>
                            <a:latin typeface="Cambria Math" panose="02040503050406030204" pitchFamily="18" charset="0"/>
                          </a:rPr>
                        </m:ctrlPr>
                      </m:sSupPr>
                      <m:e>
                        <m:acc>
                          <m:accPr>
                            <m:chr m:val="̃"/>
                            <m:ctrlPr>
                              <a:rPr lang="en-US" altLang="zh-CN" sz="1867" i="1" kern="0" dirty="0">
                                <a:solidFill>
                                  <a:schemeClr val="accent3">
                                    <a:lumMod val="50000"/>
                                  </a:schemeClr>
                                </a:solidFill>
                                <a:latin typeface="Cambria Math" panose="02040503050406030204" pitchFamily="18" charset="0"/>
                              </a:rPr>
                            </m:ctrlPr>
                          </m:accPr>
                          <m:e>
                            <m:r>
                              <m:rPr>
                                <m:sty m:val="p"/>
                              </m:rPr>
                              <a:rPr lang="en-US" altLang="zh-CN" sz="1867" i="1" kern="0" dirty="0">
                                <a:solidFill>
                                  <a:schemeClr val="accent3">
                                    <a:lumMod val="50000"/>
                                  </a:schemeClr>
                                </a:solidFill>
                                <a:latin typeface="Cambria Math" panose="02040503050406030204" pitchFamily="18" charset="0"/>
                              </a:rPr>
                              <m:t>w</m:t>
                            </m:r>
                          </m:e>
                        </m:acc>
                      </m:e>
                      <m:sup>
                        <m:r>
                          <a:rPr lang="en-US" altLang="zh-CN" sz="1867" b="0" i="1" kern="0" dirty="0" smtClean="0">
                            <a:solidFill>
                              <a:schemeClr val="accent3">
                                <a:lumMod val="50000"/>
                              </a:schemeClr>
                            </a:solidFill>
                            <a:latin typeface="Cambria Math" panose="02040503050406030204" pitchFamily="18" charset="0"/>
                          </a:rPr>
                          <m:t>(</m:t>
                        </m:r>
                        <m:r>
                          <a:rPr lang="en-US" altLang="zh-CN" sz="1867" b="0" i="1" kern="0" dirty="0" smtClean="0">
                            <a:solidFill>
                              <a:schemeClr val="accent3">
                                <a:lumMod val="50000"/>
                              </a:schemeClr>
                            </a:solidFill>
                            <a:latin typeface="Cambria Math" panose="02040503050406030204" pitchFamily="18" charset="0"/>
                          </a:rPr>
                          <m:t>𝑑𝑒𝑡</m:t>
                        </m:r>
                        <m:r>
                          <a:rPr lang="en-US" altLang="zh-CN" sz="1867" b="0" i="1" kern="0" dirty="0" smtClean="0">
                            <a:solidFill>
                              <a:schemeClr val="accent3">
                                <a:lumMod val="50000"/>
                              </a:schemeClr>
                            </a:solidFill>
                            <a:latin typeface="Cambria Math" panose="02040503050406030204" pitchFamily="18" charset="0"/>
                          </a:rPr>
                          <m:t>)</m:t>
                        </m:r>
                      </m:sup>
                    </m:sSup>
                    <m:r>
                      <a:rPr lang="en-US" altLang="zh-CN" sz="1867" i="1" kern="0" dirty="0">
                        <a:solidFill>
                          <a:schemeClr val="accent3">
                            <a:lumMod val="50000"/>
                          </a:schemeClr>
                        </a:solidFill>
                        <a:latin typeface="Cambria Math" panose="02040503050406030204" pitchFamily="18" charset="0"/>
                      </a:rPr>
                      <m:t> </m:t>
                    </m:r>
                  </m:oMath>
                </a14:m>
                <a:r>
                  <a:rPr lang="zh-CN" altLang="en-US" sz="1867" kern="0" dirty="0" smtClean="0">
                    <a:solidFill>
                      <a:schemeClr val="accent3">
                        <a:lumMod val="50000"/>
                      </a:schemeClr>
                    </a:solidFill>
                  </a:rPr>
                  <a:t>；</a:t>
                </a:r>
                <a:endParaRPr lang="en-US" altLang="zh-CN" sz="1867" kern="0" dirty="0" smtClean="0">
                  <a:solidFill>
                    <a:schemeClr val="accent3">
                      <a:lumMod val="50000"/>
                    </a:schemeClr>
                  </a:solidFill>
                </a:endParaRPr>
              </a:p>
              <a:p>
                <a:pPr marL="342900"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根据目标所在位置</a:t>
                </a:r>
                <a14:m>
                  <m:oMath xmlns:m="http://schemas.openxmlformats.org/officeDocument/2006/math">
                    <m:sSub>
                      <m:sSubPr>
                        <m:ctrlPr>
                          <a:rPr lang="en-US" altLang="zh-CN" sz="1867" i="1" kern="0" dirty="0">
                            <a:solidFill>
                              <a:schemeClr val="accent3">
                                <a:lumMod val="50000"/>
                              </a:schemeClr>
                            </a:solidFill>
                            <a:latin typeface="Cambria Math" panose="02040503050406030204" pitchFamily="18" charset="0"/>
                          </a:rPr>
                        </m:ctrlPr>
                      </m:sSubPr>
                      <m:e>
                        <m:r>
                          <a:rPr lang="en-US" altLang="zh-CN" sz="1867" i="1" kern="0" dirty="0">
                            <a:solidFill>
                              <a:schemeClr val="accent3">
                                <a:lumMod val="50000"/>
                              </a:schemeClr>
                            </a:solidFill>
                            <a:latin typeface="Cambria Math" panose="02040503050406030204" pitchFamily="18" charset="0"/>
                          </a:rPr>
                          <m:t>𝑃</m:t>
                        </m:r>
                      </m:e>
                      <m:sub>
                        <m:r>
                          <a:rPr lang="en-US" altLang="zh-CN" sz="1867" i="1" kern="0" dirty="0">
                            <a:solidFill>
                              <a:schemeClr val="accent3">
                                <a:lumMod val="50000"/>
                              </a:schemeClr>
                            </a:solidFill>
                            <a:latin typeface="Cambria Math" panose="02040503050406030204" pitchFamily="18" charset="0"/>
                          </a:rPr>
                          <m:t>𝑡</m:t>
                        </m:r>
                      </m:sub>
                    </m:sSub>
                  </m:oMath>
                </a14:m>
                <a:r>
                  <a:rPr lang="zh-CN" altLang="en-US" sz="1867" kern="0" dirty="0" smtClean="0">
                    <a:solidFill>
                      <a:schemeClr val="accent3">
                        <a:lumMod val="50000"/>
                      </a:schemeClr>
                    </a:solidFill>
                  </a:rPr>
                  <a:t>，使用</a:t>
                </a:r>
                <a:r>
                  <a:rPr lang="en-US" altLang="zh-CN" sz="1867" kern="0" dirty="0" smtClean="0">
                    <a:solidFill>
                      <a:schemeClr val="accent3">
                        <a:lumMod val="50000"/>
                      </a:schemeClr>
                    </a:solidFill>
                  </a:rPr>
                  <a:t>DSST</a:t>
                </a:r>
                <a:r>
                  <a:rPr lang="zh-CN" altLang="en-US" sz="1867" kern="0" dirty="0" smtClean="0">
                    <a:solidFill>
                      <a:schemeClr val="accent3">
                        <a:lumMod val="50000"/>
                      </a:schemeClr>
                    </a:solidFill>
                  </a:rPr>
                  <a:t>算法估计新的尺度</a:t>
                </a:r>
                <a14:m>
                  <m:oMath xmlns:m="http://schemas.openxmlformats.org/officeDocument/2006/math">
                    <m:sSub>
                      <m:sSubPr>
                        <m:ctrlPr>
                          <a:rPr lang="en-US" altLang="zh-CN" sz="1867" i="1" kern="0" dirty="0">
                            <a:solidFill>
                              <a:schemeClr val="accent3">
                                <a:lumMod val="50000"/>
                              </a:schemeClr>
                            </a:solidFill>
                            <a:latin typeface="Cambria Math" panose="02040503050406030204" pitchFamily="18" charset="0"/>
                          </a:rPr>
                        </m:ctrlPr>
                      </m:sSubPr>
                      <m:e>
                        <m:r>
                          <a:rPr lang="en-US" altLang="zh-CN" sz="1867" b="0" i="1" kern="0" dirty="0" smtClean="0">
                            <a:solidFill>
                              <a:schemeClr val="accent3">
                                <a:lumMod val="50000"/>
                              </a:schemeClr>
                            </a:solidFill>
                            <a:latin typeface="Cambria Math" panose="02040503050406030204" pitchFamily="18" charset="0"/>
                          </a:rPr>
                          <m:t>𝑠</m:t>
                        </m:r>
                      </m:e>
                      <m:sub>
                        <m:r>
                          <a:rPr lang="en-US" altLang="zh-CN" sz="1867" i="1" kern="0" dirty="0">
                            <a:solidFill>
                              <a:schemeClr val="accent3">
                                <a:lumMod val="50000"/>
                              </a:schemeClr>
                            </a:solidFill>
                            <a:latin typeface="Cambria Math" panose="02040503050406030204" pitchFamily="18" charset="0"/>
                          </a:rPr>
                          <m:t>𝑡</m:t>
                        </m:r>
                      </m:sub>
                    </m:sSub>
                  </m:oMath>
                </a14:m>
                <a:r>
                  <a:rPr lang="zh-CN" altLang="en-US" sz="1867" kern="0" dirty="0" smtClean="0">
                    <a:solidFill>
                      <a:schemeClr val="accent3">
                        <a:lumMod val="50000"/>
                      </a:schemeClr>
                    </a:solidFill>
                  </a:rPr>
                  <a:t>。</a:t>
                </a:r>
                <a:endParaRPr lang="en-US" altLang="zh-CN" sz="1867" kern="0" dirty="0" smtClean="0">
                  <a:solidFill>
                    <a:schemeClr val="accent3">
                      <a:lumMod val="50000"/>
                    </a:schemeClr>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502691" y="1198460"/>
                <a:ext cx="4943453" cy="4851072"/>
              </a:xfrm>
              <a:prstGeom prst="rect">
                <a:avLst/>
              </a:prstGeom>
              <a:blipFill>
                <a:blip r:embed="rId3"/>
                <a:stretch>
                  <a:fillRect l="-1110" r="-863" b="-1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360025" y="849775"/>
                <a:ext cx="4943453" cy="5463355"/>
              </a:xfrm>
              <a:prstGeom prst="rect">
                <a:avLst/>
              </a:prstGeom>
            </p:spPr>
            <p:txBody>
              <a:bodyPr wrap="square">
                <a:spAutoFit/>
              </a:bodyPr>
              <a:lstStyle/>
              <a:p>
                <a:pPr defTabSz="1219170">
                  <a:lnSpc>
                    <a:spcPct val="150000"/>
                  </a:lnSpc>
                </a:pPr>
                <a:r>
                  <a:rPr lang="zh-CN" altLang="en-US" sz="1867" b="1" kern="0" dirty="0" smtClean="0">
                    <a:solidFill>
                      <a:schemeClr val="accent3">
                        <a:lumMod val="75000"/>
                      </a:schemeClr>
                    </a:solidFill>
                  </a:rPr>
                  <a:t>更新</a:t>
                </a:r>
                <a:endParaRPr lang="en-US" altLang="zh-CN" sz="1867" b="1" kern="0" dirty="0" smtClean="0">
                  <a:solidFill>
                    <a:schemeClr val="accent3">
                      <a:lumMod val="75000"/>
                    </a:schemeClr>
                  </a:solidFill>
                </a:endParaRPr>
              </a:p>
              <a:p>
                <a:pPr marL="342900"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提取前景和背景的色调直方图</a:t>
                </a:r>
                <a14:m>
                  <m:oMath xmlns:m="http://schemas.openxmlformats.org/officeDocument/2006/math">
                    <m:sSup>
                      <m:sSupPr>
                        <m:ctrlPr>
                          <a:rPr lang="en-US" altLang="zh-CN" sz="1867" i="1" kern="0" dirty="0">
                            <a:solidFill>
                              <a:schemeClr val="accent3">
                                <a:lumMod val="50000"/>
                              </a:schemeClr>
                            </a:solidFill>
                            <a:latin typeface="Cambria Math" panose="02040503050406030204" pitchFamily="18" charset="0"/>
                          </a:rPr>
                        </m:ctrlPr>
                      </m:sSupPr>
                      <m:e>
                        <m:acc>
                          <m:accPr>
                            <m:chr m:val="̃"/>
                            <m:ctrlPr>
                              <a:rPr lang="en-US" altLang="zh-CN" sz="1867" i="1" kern="0" dirty="0">
                                <a:solidFill>
                                  <a:schemeClr val="accent3">
                                    <a:lumMod val="50000"/>
                                  </a:schemeClr>
                                </a:solidFill>
                                <a:latin typeface="Cambria Math" panose="02040503050406030204" pitchFamily="18" charset="0"/>
                              </a:rPr>
                            </m:ctrlPr>
                          </m:accPr>
                          <m:e>
                            <m:r>
                              <a:rPr lang="en-US" altLang="zh-CN" sz="1867" i="1" kern="0" dirty="0">
                                <a:solidFill>
                                  <a:schemeClr val="accent3">
                                    <a:lumMod val="50000"/>
                                  </a:schemeClr>
                                </a:solidFill>
                                <a:latin typeface="Cambria Math" panose="02040503050406030204" pitchFamily="18" charset="0"/>
                              </a:rPr>
                              <m:t>𝑐</m:t>
                            </m:r>
                          </m:e>
                        </m:acc>
                      </m:e>
                      <m:sup>
                        <m:r>
                          <a:rPr lang="en-US" altLang="zh-CN" sz="1867" i="1" kern="0" dirty="0">
                            <a:solidFill>
                              <a:schemeClr val="accent3">
                                <a:lumMod val="50000"/>
                              </a:schemeClr>
                            </a:solidFill>
                            <a:latin typeface="Cambria Math" panose="02040503050406030204" pitchFamily="18" charset="0"/>
                          </a:rPr>
                          <m:t>𝑓</m:t>
                        </m:r>
                      </m:sup>
                    </m:sSup>
                  </m:oMath>
                </a14:m>
                <a:r>
                  <a:rPr lang="zh-CN" altLang="en-US" sz="1867" kern="0" dirty="0" smtClean="0">
                    <a:solidFill>
                      <a:schemeClr val="accent3">
                        <a:lumMod val="50000"/>
                      </a:schemeClr>
                    </a:solidFill>
                  </a:rPr>
                  <a:t>和</a:t>
                </a:r>
                <a14:m>
                  <m:oMath xmlns:m="http://schemas.openxmlformats.org/officeDocument/2006/math">
                    <m:sSup>
                      <m:sSupPr>
                        <m:ctrlPr>
                          <a:rPr lang="en-US" altLang="zh-CN" sz="1867" i="1" kern="0" dirty="0">
                            <a:solidFill>
                              <a:schemeClr val="accent3">
                                <a:lumMod val="50000"/>
                              </a:schemeClr>
                            </a:solidFill>
                            <a:latin typeface="Cambria Math" panose="02040503050406030204" pitchFamily="18" charset="0"/>
                          </a:rPr>
                        </m:ctrlPr>
                      </m:sSupPr>
                      <m:e>
                        <m:acc>
                          <m:accPr>
                            <m:chr m:val="̃"/>
                            <m:ctrlPr>
                              <a:rPr lang="en-US" altLang="zh-CN" sz="1867" i="1" kern="0" dirty="0">
                                <a:solidFill>
                                  <a:schemeClr val="accent3">
                                    <a:lumMod val="50000"/>
                                  </a:schemeClr>
                                </a:solidFill>
                                <a:latin typeface="Cambria Math" panose="02040503050406030204" pitchFamily="18" charset="0"/>
                              </a:rPr>
                            </m:ctrlPr>
                          </m:accPr>
                          <m:e>
                            <m:r>
                              <a:rPr lang="en-US" altLang="zh-CN" sz="1867" i="1" kern="0" dirty="0">
                                <a:solidFill>
                                  <a:schemeClr val="accent3">
                                    <a:lumMod val="50000"/>
                                  </a:schemeClr>
                                </a:solidFill>
                                <a:latin typeface="Cambria Math" panose="02040503050406030204" pitchFamily="18" charset="0"/>
                              </a:rPr>
                              <m:t>𝑐</m:t>
                            </m:r>
                          </m:e>
                        </m:acc>
                      </m:e>
                      <m:sup>
                        <m:r>
                          <a:rPr lang="en-US" altLang="zh-CN" sz="1867" b="0" i="1" kern="0" dirty="0" smtClean="0">
                            <a:solidFill>
                              <a:schemeClr val="accent3">
                                <a:lumMod val="50000"/>
                              </a:schemeClr>
                            </a:solidFill>
                            <a:latin typeface="Cambria Math" panose="02040503050406030204" pitchFamily="18" charset="0"/>
                          </a:rPr>
                          <m:t>h</m:t>
                        </m:r>
                      </m:sup>
                    </m:sSup>
                  </m:oMath>
                </a14:m>
                <a:r>
                  <a:rPr lang="zh-CN" altLang="en-US" sz="1867" kern="0" dirty="0" smtClean="0">
                    <a:solidFill>
                      <a:schemeClr val="accent3">
                        <a:lumMod val="50000"/>
                      </a:schemeClr>
                    </a:solidFill>
                  </a:rPr>
                  <a:t>；</a:t>
                </a:r>
                <a:endParaRPr lang="en-US" altLang="zh-CN" sz="1867" kern="0" dirty="0" smtClean="0">
                  <a:solidFill>
                    <a:schemeClr val="accent3">
                      <a:lumMod val="50000"/>
                    </a:schemeClr>
                  </a:solidFill>
                </a:endParaRPr>
              </a:p>
              <a:p>
                <a:pPr marL="342900" indent="-342900" defTabSz="1219170">
                  <a:lnSpc>
                    <a:spcPct val="150000"/>
                  </a:lnSpc>
                  <a:buFont typeface="Arial" panose="020B0604020202020204" pitchFamily="34" charset="0"/>
                  <a:buChar char="•"/>
                </a:pPr>
                <a:r>
                  <a:rPr lang="zh-CN" altLang="en-US" sz="1867" kern="0" dirty="0">
                    <a:solidFill>
                      <a:schemeClr val="accent3">
                        <a:lumMod val="50000"/>
                      </a:schemeClr>
                    </a:solidFill>
                  </a:rPr>
                  <a:t>更新</a:t>
                </a:r>
                <a14:m>
                  <m:oMath xmlns:m="http://schemas.openxmlformats.org/officeDocument/2006/math">
                    <m:sSup>
                      <m:sSupPr>
                        <m:ctrlPr>
                          <a:rPr lang="en-US" altLang="zh-CN" sz="1867" b="0" i="1" kern="0" dirty="0" smtClean="0">
                            <a:solidFill>
                              <a:schemeClr val="accent3">
                                <a:lumMod val="50000"/>
                              </a:schemeClr>
                            </a:solidFill>
                            <a:latin typeface="Cambria Math" panose="02040503050406030204" pitchFamily="18" charset="0"/>
                          </a:rPr>
                        </m:ctrlPr>
                      </m:sSupPr>
                      <m:e>
                        <m:r>
                          <a:rPr lang="en-US" altLang="zh-CN" sz="1867" b="0" i="1" kern="0" dirty="0" smtClean="0">
                            <a:solidFill>
                              <a:schemeClr val="accent3">
                                <a:lumMod val="50000"/>
                              </a:schemeClr>
                            </a:solidFill>
                            <a:latin typeface="Cambria Math" panose="02040503050406030204" pitchFamily="18" charset="0"/>
                          </a:rPr>
                          <m:t>𝑐</m:t>
                        </m:r>
                      </m:e>
                      <m:sup>
                        <m:r>
                          <a:rPr lang="en-US" altLang="zh-CN" sz="1867" i="1" kern="0" dirty="0" smtClean="0">
                            <a:solidFill>
                              <a:schemeClr val="accent3">
                                <a:lumMod val="50000"/>
                              </a:schemeClr>
                            </a:solidFill>
                            <a:latin typeface="Cambria Math" panose="02040503050406030204" pitchFamily="18" charset="0"/>
                          </a:rPr>
                          <m:t>𝑓</m:t>
                        </m:r>
                      </m:sup>
                    </m:sSup>
                  </m:oMath>
                </a14:m>
                <a:r>
                  <a:rPr lang="zh-CN" altLang="en-US" sz="1867" kern="0" dirty="0" smtClean="0">
                    <a:solidFill>
                      <a:schemeClr val="accent3">
                        <a:lumMod val="50000"/>
                      </a:schemeClr>
                    </a:solidFill>
                  </a:rPr>
                  <a:t>和</a:t>
                </a:r>
                <a14:m>
                  <m:oMath xmlns:m="http://schemas.openxmlformats.org/officeDocument/2006/math">
                    <m:sSup>
                      <m:sSupPr>
                        <m:ctrlPr>
                          <a:rPr lang="en-US" altLang="zh-CN" sz="1867" i="1" kern="0" dirty="0">
                            <a:solidFill>
                              <a:schemeClr val="accent3">
                                <a:lumMod val="50000"/>
                              </a:schemeClr>
                            </a:solidFill>
                            <a:latin typeface="Cambria Math" panose="02040503050406030204" pitchFamily="18" charset="0"/>
                          </a:rPr>
                        </m:ctrlPr>
                      </m:sSupPr>
                      <m:e>
                        <m:r>
                          <a:rPr lang="en-US" altLang="zh-CN" sz="1867" i="1" kern="0" dirty="0">
                            <a:solidFill>
                              <a:schemeClr val="accent3">
                                <a:lumMod val="50000"/>
                              </a:schemeClr>
                            </a:solidFill>
                            <a:latin typeface="Cambria Math" panose="02040503050406030204" pitchFamily="18" charset="0"/>
                          </a:rPr>
                          <m:t>𝑐</m:t>
                        </m:r>
                      </m:e>
                      <m:sup>
                        <m:r>
                          <m:rPr>
                            <m:sty m:val="p"/>
                          </m:rPr>
                          <a:rPr lang="en-US" altLang="zh-CN" sz="1867" i="1" kern="0" dirty="0" smtClean="0">
                            <a:solidFill>
                              <a:schemeClr val="accent3">
                                <a:lumMod val="50000"/>
                              </a:schemeClr>
                            </a:solidFill>
                            <a:latin typeface="Cambria Math" panose="02040503050406030204" pitchFamily="18" charset="0"/>
                          </a:rPr>
                          <m:t>h</m:t>
                        </m:r>
                      </m:sup>
                    </m:sSup>
                  </m:oMath>
                </a14:m>
                <a:r>
                  <a:rPr lang="zh-CN" altLang="en-US" sz="1867" kern="0" dirty="0" smtClean="0">
                    <a:solidFill>
                      <a:schemeClr val="accent3">
                        <a:lumMod val="50000"/>
                      </a:schemeClr>
                    </a:solidFill>
                  </a:rPr>
                  <a:t>：</a:t>
                </a:r>
                <a:endParaRPr lang="en-US" altLang="zh-CN" sz="1867" kern="0" dirty="0" smtClean="0">
                  <a:solidFill>
                    <a:schemeClr val="accent3">
                      <a:lumMod val="50000"/>
                    </a:schemeClr>
                  </a:solidFill>
                </a:endParaRPr>
              </a:p>
              <a:p>
                <a:pPr marL="800089" lvl="1" indent="-342900" defTabSz="1219170">
                  <a:lnSpc>
                    <a:spcPct val="150000"/>
                  </a:lnSpc>
                  <a:buFont typeface="Arial" panose="020B0604020202020204" pitchFamily="34" charset="0"/>
                  <a:buChar char="•"/>
                </a:pPr>
                <a14:m>
                  <m:oMath xmlns:m="http://schemas.openxmlformats.org/officeDocument/2006/math">
                    <m:sSup>
                      <m:sSupPr>
                        <m:ctrlPr>
                          <a:rPr lang="en-US" altLang="zh-CN" sz="1867" i="1" kern="0" dirty="0" smtClean="0">
                            <a:solidFill>
                              <a:schemeClr val="accent3">
                                <a:lumMod val="50000"/>
                              </a:schemeClr>
                            </a:solidFill>
                            <a:latin typeface="Cambria Math" panose="02040503050406030204" pitchFamily="18" charset="0"/>
                          </a:rPr>
                        </m:ctrlPr>
                      </m:sSupPr>
                      <m:e>
                        <m:r>
                          <a:rPr lang="en-US" altLang="zh-CN" sz="1867" b="0" i="1" kern="0" dirty="0" smtClean="0">
                            <a:solidFill>
                              <a:schemeClr val="accent3">
                                <a:lumMod val="50000"/>
                              </a:schemeClr>
                            </a:solidFill>
                            <a:latin typeface="Cambria Math" panose="02040503050406030204" pitchFamily="18" charset="0"/>
                          </a:rPr>
                          <m:t>𝑐</m:t>
                        </m:r>
                      </m:e>
                      <m:sup>
                        <m:r>
                          <a:rPr lang="en-US" altLang="zh-CN" sz="1867" i="1" kern="0" dirty="0">
                            <a:solidFill>
                              <a:schemeClr val="accent3">
                                <a:lumMod val="50000"/>
                              </a:schemeClr>
                            </a:solidFill>
                            <a:latin typeface="Cambria Math" panose="02040503050406030204" pitchFamily="18" charset="0"/>
                          </a:rPr>
                          <m:t>𝑓</m:t>
                        </m:r>
                      </m:sup>
                    </m:sSup>
                    <m:r>
                      <a:rPr lang="en-US" altLang="zh-CN" sz="1867" b="0" i="0" kern="0" dirty="0" smtClean="0">
                        <a:solidFill>
                          <a:schemeClr val="accent3">
                            <a:lumMod val="50000"/>
                          </a:schemeClr>
                        </a:solidFill>
                        <a:latin typeface="Cambria Math" panose="02040503050406030204" pitchFamily="18" charset="0"/>
                      </a:rPr>
                      <m:t>=</m:t>
                    </m:r>
                    <m:d>
                      <m:dPr>
                        <m:ctrlPr>
                          <a:rPr lang="en-US" altLang="zh-CN" sz="1867" b="0" i="1" kern="0" dirty="0" smtClean="0">
                            <a:solidFill>
                              <a:schemeClr val="accent3">
                                <a:lumMod val="50000"/>
                              </a:schemeClr>
                            </a:solidFill>
                            <a:latin typeface="Cambria Math" panose="02040503050406030204" pitchFamily="18" charset="0"/>
                          </a:rPr>
                        </m:ctrlPr>
                      </m:dPr>
                      <m:e>
                        <m:r>
                          <a:rPr lang="en-US" altLang="zh-CN" sz="1867" b="0" i="0" kern="0" dirty="0" smtClean="0">
                            <a:solidFill>
                              <a:schemeClr val="accent3">
                                <a:lumMod val="50000"/>
                              </a:schemeClr>
                            </a:solidFill>
                            <a:latin typeface="Cambria Math" panose="02040503050406030204" pitchFamily="18" charset="0"/>
                          </a:rPr>
                          <m:t>1−</m:t>
                        </m:r>
                        <m:sSub>
                          <m:sSubPr>
                            <m:ctrlPr>
                              <a:rPr lang="en-US" altLang="zh-CN" sz="1867" b="0" i="1" kern="0" dirty="0" smtClean="0">
                                <a:solidFill>
                                  <a:schemeClr val="accent3">
                                    <a:lumMod val="50000"/>
                                  </a:schemeClr>
                                </a:solidFill>
                                <a:latin typeface="Cambria Math" panose="02040503050406030204" pitchFamily="18" charset="0"/>
                              </a:rPr>
                            </m:ctrlPr>
                          </m:sSubPr>
                          <m:e>
                            <m:r>
                              <a:rPr lang="en-US" altLang="zh-CN" sz="1867" b="0" i="1" kern="0" dirty="0" smtClean="0">
                                <a:solidFill>
                                  <a:schemeClr val="accent3">
                                    <a:lumMod val="50000"/>
                                  </a:schemeClr>
                                </a:solidFill>
                                <a:latin typeface="Cambria Math" panose="02040503050406030204" pitchFamily="18" charset="0"/>
                              </a:rPr>
                              <m:t>𝜂</m:t>
                            </m:r>
                          </m:e>
                          <m:sub>
                            <m:r>
                              <a:rPr lang="en-US" altLang="zh-CN" sz="1867" b="0" i="1" kern="0" dirty="0" smtClean="0">
                                <a:solidFill>
                                  <a:schemeClr val="accent3">
                                    <a:lumMod val="50000"/>
                                  </a:schemeClr>
                                </a:solidFill>
                                <a:latin typeface="Cambria Math" panose="02040503050406030204" pitchFamily="18" charset="0"/>
                              </a:rPr>
                              <m:t>𝑐</m:t>
                            </m:r>
                          </m:sub>
                        </m:sSub>
                      </m:e>
                    </m:d>
                    <m:sSubSup>
                      <m:sSubSupPr>
                        <m:ctrlPr>
                          <a:rPr lang="en-US" altLang="zh-CN" sz="1867" b="0" i="1" kern="0" dirty="0" smtClean="0">
                            <a:solidFill>
                              <a:schemeClr val="accent3">
                                <a:lumMod val="50000"/>
                              </a:schemeClr>
                            </a:solidFill>
                            <a:latin typeface="Cambria Math" panose="02040503050406030204" pitchFamily="18" charset="0"/>
                          </a:rPr>
                        </m:ctrlPr>
                      </m:sSubSupPr>
                      <m:e>
                        <m:r>
                          <a:rPr lang="en-US" altLang="zh-CN" sz="1867" b="0" i="1" kern="0" dirty="0" smtClean="0">
                            <a:solidFill>
                              <a:schemeClr val="accent3">
                                <a:lumMod val="50000"/>
                              </a:schemeClr>
                            </a:solidFill>
                            <a:latin typeface="Cambria Math" panose="02040503050406030204" pitchFamily="18" charset="0"/>
                          </a:rPr>
                          <m:t>𝑐</m:t>
                        </m:r>
                      </m:e>
                      <m:sub>
                        <m:r>
                          <a:rPr lang="en-US" altLang="zh-CN" sz="1867" b="0" i="1" kern="0" dirty="0" smtClean="0">
                            <a:solidFill>
                              <a:schemeClr val="accent3">
                                <a:lumMod val="50000"/>
                              </a:schemeClr>
                            </a:solidFill>
                            <a:latin typeface="Cambria Math" panose="02040503050406030204" pitchFamily="18" charset="0"/>
                          </a:rPr>
                          <m:t>𝑡</m:t>
                        </m:r>
                        <m:r>
                          <a:rPr lang="en-US" altLang="zh-CN" sz="1867" b="0" i="1" kern="0" dirty="0" smtClean="0">
                            <a:solidFill>
                              <a:schemeClr val="accent3">
                                <a:lumMod val="50000"/>
                              </a:schemeClr>
                            </a:solidFill>
                            <a:latin typeface="Cambria Math" panose="02040503050406030204" pitchFamily="18" charset="0"/>
                          </a:rPr>
                          <m:t>−1</m:t>
                        </m:r>
                      </m:sub>
                      <m:sup>
                        <m:r>
                          <a:rPr lang="en-US" altLang="zh-CN" sz="1867" i="1" kern="0" dirty="0">
                            <a:solidFill>
                              <a:schemeClr val="accent3">
                                <a:lumMod val="50000"/>
                              </a:schemeClr>
                            </a:solidFill>
                            <a:latin typeface="Cambria Math" panose="02040503050406030204" pitchFamily="18" charset="0"/>
                          </a:rPr>
                          <m:t>𝑓</m:t>
                        </m:r>
                      </m:sup>
                    </m:sSubSup>
                    <m:r>
                      <a:rPr lang="en-US" altLang="zh-CN" sz="1867" b="0" i="1" kern="0" dirty="0" smtClean="0">
                        <a:solidFill>
                          <a:schemeClr val="accent3">
                            <a:lumMod val="50000"/>
                          </a:schemeClr>
                        </a:solidFill>
                        <a:latin typeface="Cambria Math" panose="02040503050406030204" pitchFamily="18" charset="0"/>
                      </a:rPr>
                      <m:t>+</m:t>
                    </m:r>
                    <m:sSub>
                      <m:sSubPr>
                        <m:ctrlPr>
                          <a:rPr lang="en-US" altLang="zh-CN" sz="1867" b="0" i="1" kern="0" dirty="0" smtClean="0">
                            <a:solidFill>
                              <a:schemeClr val="accent3">
                                <a:lumMod val="50000"/>
                              </a:schemeClr>
                            </a:solidFill>
                            <a:latin typeface="Cambria Math" panose="02040503050406030204" pitchFamily="18" charset="0"/>
                          </a:rPr>
                        </m:ctrlPr>
                      </m:sSubPr>
                      <m:e>
                        <m:r>
                          <a:rPr lang="en-US" altLang="zh-CN" sz="1867" b="0" i="1" kern="0" dirty="0" smtClean="0">
                            <a:solidFill>
                              <a:schemeClr val="accent3">
                                <a:lumMod val="50000"/>
                              </a:schemeClr>
                            </a:solidFill>
                            <a:latin typeface="Cambria Math" panose="02040503050406030204" pitchFamily="18" charset="0"/>
                          </a:rPr>
                          <m:t>𝜂</m:t>
                        </m:r>
                      </m:e>
                      <m:sub>
                        <m:r>
                          <a:rPr lang="en-US" altLang="zh-CN" sz="1867" b="0" i="1" kern="0" dirty="0" smtClean="0">
                            <a:solidFill>
                              <a:schemeClr val="accent3">
                                <a:lumMod val="50000"/>
                              </a:schemeClr>
                            </a:solidFill>
                            <a:latin typeface="Cambria Math" panose="02040503050406030204" pitchFamily="18" charset="0"/>
                          </a:rPr>
                          <m:t>𝑐</m:t>
                        </m:r>
                      </m:sub>
                    </m:sSub>
                    <m:sSup>
                      <m:sSupPr>
                        <m:ctrlPr>
                          <a:rPr lang="en-US" altLang="zh-CN" sz="1867" i="1" kern="0" dirty="0">
                            <a:solidFill>
                              <a:schemeClr val="accent3">
                                <a:lumMod val="50000"/>
                              </a:schemeClr>
                            </a:solidFill>
                            <a:latin typeface="Cambria Math" panose="02040503050406030204" pitchFamily="18" charset="0"/>
                          </a:rPr>
                        </m:ctrlPr>
                      </m:sSupPr>
                      <m:e>
                        <m:acc>
                          <m:accPr>
                            <m:chr m:val="̃"/>
                            <m:ctrlPr>
                              <a:rPr lang="en-US" altLang="zh-CN" sz="1867" i="1" kern="0" dirty="0">
                                <a:solidFill>
                                  <a:schemeClr val="accent3">
                                    <a:lumMod val="50000"/>
                                  </a:schemeClr>
                                </a:solidFill>
                                <a:latin typeface="Cambria Math" panose="02040503050406030204" pitchFamily="18" charset="0"/>
                              </a:rPr>
                            </m:ctrlPr>
                          </m:accPr>
                          <m:e>
                            <m:r>
                              <a:rPr lang="en-US" altLang="zh-CN" sz="1867" i="1" kern="0" dirty="0">
                                <a:solidFill>
                                  <a:schemeClr val="accent3">
                                    <a:lumMod val="50000"/>
                                  </a:schemeClr>
                                </a:solidFill>
                                <a:latin typeface="Cambria Math" panose="02040503050406030204" pitchFamily="18" charset="0"/>
                              </a:rPr>
                              <m:t>𝑐</m:t>
                            </m:r>
                          </m:e>
                        </m:acc>
                      </m:e>
                      <m:sup>
                        <m:r>
                          <a:rPr lang="en-US" altLang="zh-CN" sz="1867" i="1" kern="0" dirty="0">
                            <a:solidFill>
                              <a:schemeClr val="accent3">
                                <a:lumMod val="50000"/>
                              </a:schemeClr>
                            </a:solidFill>
                            <a:latin typeface="Cambria Math" panose="02040503050406030204" pitchFamily="18" charset="0"/>
                          </a:rPr>
                          <m:t>𝑓</m:t>
                        </m:r>
                      </m:sup>
                    </m:sSup>
                  </m:oMath>
                </a14:m>
                <a:endParaRPr lang="en-US" altLang="zh-CN" sz="1867" kern="0" dirty="0" smtClean="0">
                  <a:solidFill>
                    <a:schemeClr val="accent3">
                      <a:lumMod val="50000"/>
                    </a:schemeClr>
                  </a:solidFill>
                </a:endParaRPr>
              </a:p>
              <a:p>
                <a:pPr marL="800089" lvl="1" indent="-342900" defTabSz="1219170">
                  <a:lnSpc>
                    <a:spcPct val="150000"/>
                  </a:lnSpc>
                  <a:buFont typeface="Arial" panose="020B0604020202020204" pitchFamily="34" charset="0"/>
                  <a:buChar char="•"/>
                </a:pPr>
                <a14:m>
                  <m:oMath xmlns:m="http://schemas.openxmlformats.org/officeDocument/2006/math">
                    <m:sSup>
                      <m:sSupPr>
                        <m:ctrlPr>
                          <a:rPr lang="en-US" altLang="zh-CN" sz="1867" i="1" kern="0" dirty="0">
                            <a:solidFill>
                              <a:schemeClr val="accent3">
                                <a:lumMod val="50000"/>
                              </a:schemeClr>
                            </a:solidFill>
                            <a:latin typeface="Cambria Math" panose="02040503050406030204" pitchFamily="18" charset="0"/>
                          </a:rPr>
                        </m:ctrlPr>
                      </m:sSupPr>
                      <m:e>
                        <m:r>
                          <a:rPr lang="en-US" altLang="zh-CN" sz="1867" b="0" i="1" kern="0" dirty="0" smtClean="0">
                            <a:solidFill>
                              <a:schemeClr val="accent3">
                                <a:lumMod val="50000"/>
                              </a:schemeClr>
                            </a:solidFill>
                            <a:latin typeface="Cambria Math" panose="02040503050406030204" pitchFamily="18" charset="0"/>
                          </a:rPr>
                          <m:t>𝑐</m:t>
                        </m:r>
                      </m:e>
                      <m:sup>
                        <m:r>
                          <a:rPr lang="en-US" altLang="zh-CN" sz="1867" b="0" i="1" kern="0" dirty="0" smtClean="0">
                            <a:solidFill>
                              <a:schemeClr val="accent3">
                                <a:lumMod val="50000"/>
                              </a:schemeClr>
                            </a:solidFill>
                            <a:latin typeface="Cambria Math" panose="02040503050406030204" pitchFamily="18" charset="0"/>
                          </a:rPr>
                          <m:t>𝑏</m:t>
                        </m:r>
                      </m:sup>
                    </m:sSup>
                    <m:r>
                      <a:rPr lang="en-US" altLang="zh-CN" sz="1867" kern="0" dirty="0">
                        <a:solidFill>
                          <a:schemeClr val="accent3">
                            <a:lumMod val="50000"/>
                          </a:schemeClr>
                        </a:solidFill>
                        <a:latin typeface="Cambria Math" panose="02040503050406030204" pitchFamily="18" charset="0"/>
                      </a:rPr>
                      <m:t>=</m:t>
                    </m:r>
                    <m:d>
                      <m:dPr>
                        <m:ctrlPr>
                          <a:rPr lang="en-US" altLang="zh-CN" sz="1867" i="1" kern="0" dirty="0">
                            <a:solidFill>
                              <a:schemeClr val="accent3">
                                <a:lumMod val="50000"/>
                              </a:schemeClr>
                            </a:solidFill>
                            <a:latin typeface="Cambria Math" panose="02040503050406030204" pitchFamily="18" charset="0"/>
                          </a:rPr>
                        </m:ctrlPr>
                      </m:dPr>
                      <m:e>
                        <m:r>
                          <a:rPr lang="en-US" altLang="zh-CN" sz="1867" kern="0" dirty="0">
                            <a:solidFill>
                              <a:schemeClr val="accent3">
                                <a:lumMod val="50000"/>
                              </a:schemeClr>
                            </a:solidFill>
                            <a:latin typeface="Cambria Math" panose="02040503050406030204" pitchFamily="18" charset="0"/>
                          </a:rPr>
                          <m:t>1−</m:t>
                        </m:r>
                        <m:sSub>
                          <m:sSubPr>
                            <m:ctrlPr>
                              <a:rPr lang="en-US" altLang="zh-CN" sz="1867" i="1" kern="0" dirty="0">
                                <a:solidFill>
                                  <a:schemeClr val="accent3">
                                    <a:lumMod val="50000"/>
                                  </a:schemeClr>
                                </a:solidFill>
                                <a:latin typeface="Cambria Math" panose="02040503050406030204" pitchFamily="18" charset="0"/>
                              </a:rPr>
                            </m:ctrlPr>
                          </m:sSubPr>
                          <m:e>
                            <m:r>
                              <a:rPr lang="en-US" altLang="zh-CN" sz="1867" i="1" kern="0" dirty="0">
                                <a:solidFill>
                                  <a:schemeClr val="accent3">
                                    <a:lumMod val="50000"/>
                                  </a:schemeClr>
                                </a:solidFill>
                                <a:latin typeface="Cambria Math" panose="02040503050406030204" pitchFamily="18" charset="0"/>
                              </a:rPr>
                              <m:t>𝜂</m:t>
                            </m:r>
                          </m:e>
                          <m:sub>
                            <m:r>
                              <a:rPr lang="en-US" altLang="zh-CN" sz="1867" i="1" kern="0" dirty="0">
                                <a:solidFill>
                                  <a:schemeClr val="accent3">
                                    <a:lumMod val="50000"/>
                                  </a:schemeClr>
                                </a:solidFill>
                                <a:latin typeface="Cambria Math" panose="02040503050406030204" pitchFamily="18" charset="0"/>
                              </a:rPr>
                              <m:t>𝑐</m:t>
                            </m:r>
                          </m:sub>
                        </m:sSub>
                      </m:e>
                    </m:d>
                    <m:sSubSup>
                      <m:sSubSupPr>
                        <m:ctrlPr>
                          <a:rPr lang="en-US" altLang="zh-CN" sz="1867" i="1" kern="0" dirty="0">
                            <a:solidFill>
                              <a:schemeClr val="accent3">
                                <a:lumMod val="50000"/>
                              </a:schemeClr>
                            </a:solidFill>
                            <a:latin typeface="Cambria Math" panose="02040503050406030204" pitchFamily="18" charset="0"/>
                          </a:rPr>
                        </m:ctrlPr>
                      </m:sSubSupPr>
                      <m:e>
                        <m:r>
                          <a:rPr lang="en-US" altLang="zh-CN" sz="1867" i="1" kern="0" dirty="0">
                            <a:solidFill>
                              <a:schemeClr val="accent3">
                                <a:lumMod val="50000"/>
                              </a:schemeClr>
                            </a:solidFill>
                            <a:latin typeface="Cambria Math" panose="02040503050406030204" pitchFamily="18" charset="0"/>
                          </a:rPr>
                          <m:t>𝑐</m:t>
                        </m:r>
                      </m:e>
                      <m:sub>
                        <m:r>
                          <a:rPr lang="en-US" altLang="zh-CN" sz="1867" i="1" kern="0" dirty="0">
                            <a:solidFill>
                              <a:schemeClr val="accent3">
                                <a:lumMod val="50000"/>
                              </a:schemeClr>
                            </a:solidFill>
                            <a:latin typeface="Cambria Math" panose="02040503050406030204" pitchFamily="18" charset="0"/>
                          </a:rPr>
                          <m:t>𝑡</m:t>
                        </m:r>
                        <m:r>
                          <a:rPr lang="en-US" altLang="zh-CN" sz="1867" i="1" kern="0" dirty="0">
                            <a:solidFill>
                              <a:schemeClr val="accent3">
                                <a:lumMod val="50000"/>
                              </a:schemeClr>
                            </a:solidFill>
                            <a:latin typeface="Cambria Math" panose="02040503050406030204" pitchFamily="18" charset="0"/>
                          </a:rPr>
                          <m:t>−1</m:t>
                        </m:r>
                      </m:sub>
                      <m:sup>
                        <m:r>
                          <a:rPr lang="en-US" altLang="zh-CN" sz="1867" b="0" i="1" kern="0" dirty="0" smtClean="0">
                            <a:solidFill>
                              <a:schemeClr val="accent3">
                                <a:lumMod val="50000"/>
                              </a:schemeClr>
                            </a:solidFill>
                            <a:latin typeface="Cambria Math" panose="02040503050406030204" pitchFamily="18" charset="0"/>
                          </a:rPr>
                          <m:t>𝑏</m:t>
                        </m:r>
                      </m:sup>
                    </m:sSubSup>
                    <m:r>
                      <a:rPr lang="en-US" altLang="zh-CN" sz="1867" i="1" kern="0" dirty="0">
                        <a:solidFill>
                          <a:schemeClr val="accent3">
                            <a:lumMod val="50000"/>
                          </a:schemeClr>
                        </a:solidFill>
                        <a:latin typeface="Cambria Math" panose="02040503050406030204" pitchFamily="18" charset="0"/>
                      </a:rPr>
                      <m:t>+</m:t>
                    </m:r>
                    <m:sSub>
                      <m:sSubPr>
                        <m:ctrlPr>
                          <a:rPr lang="en-US" altLang="zh-CN" sz="1867" i="1" kern="0" dirty="0">
                            <a:solidFill>
                              <a:schemeClr val="accent3">
                                <a:lumMod val="50000"/>
                              </a:schemeClr>
                            </a:solidFill>
                            <a:latin typeface="Cambria Math" panose="02040503050406030204" pitchFamily="18" charset="0"/>
                          </a:rPr>
                        </m:ctrlPr>
                      </m:sSubPr>
                      <m:e>
                        <m:r>
                          <a:rPr lang="en-US" altLang="zh-CN" sz="1867" i="1" kern="0" dirty="0">
                            <a:solidFill>
                              <a:schemeClr val="accent3">
                                <a:lumMod val="50000"/>
                              </a:schemeClr>
                            </a:solidFill>
                            <a:latin typeface="Cambria Math" panose="02040503050406030204" pitchFamily="18" charset="0"/>
                          </a:rPr>
                          <m:t>𝜂</m:t>
                        </m:r>
                      </m:e>
                      <m:sub>
                        <m:r>
                          <a:rPr lang="en-US" altLang="zh-CN" sz="1867" i="1" kern="0" dirty="0">
                            <a:solidFill>
                              <a:schemeClr val="accent3">
                                <a:lumMod val="50000"/>
                              </a:schemeClr>
                            </a:solidFill>
                            <a:latin typeface="Cambria Math" panose="02040503050406030204" pitchFamily="18" charset="0"/>
                          </a:rPr>
                          <m:t>𝑐</m:t>
                        </m:r>
                      </m:sub>
                    </m:sSub>
                    <m:sSup>
                      <m:sSupPr>
                        <m:ctrlPr>
                          <a:rPr lang="en-US" altLang="zh-CN" sz="1867" i="1" kern="0" dirty="0">
                            <a:solidFill>
                              <a:schemeClr val="accent3">
                                <a:lumMod val="50000"/>
                              </a:schemeClr>
                            </a:solidFill>
                            <a:latin typeface="Cambria Math" panose="02040503050406030204" pitchFamily="18" charset="0"/>
                          </a:rPr>
                        </m:ctrlPr>
                      </m:sSupPr>
                      <m:e>
                        <m:acc>
                          <m:accPr>
                            <m:chr m:val="̃"/>
                            <m:ctrlPr>
                              <a:rPr lang="en-US" altLang="zh-CN" sz="1867" i="1" kern="0" dirty="0">
                                <a:solidFill>
                                  <a:schemeClr val="accent3">
                                    <a:lumMod val="50000"/>
                                  </a:schemeClr>
                                </a:solidFill>
                                <a:latin typeface="Cambria Math" panose="02040503050406030204" pitchFamily="18" charset="0"/>
                              </a:rPr>
                            </m:ctrlPr>
                          </m:accPr>
                          <m:e>
                            <m:r>
                              <a:rPr lang="en-US" altLang="zh-CN" sz="1867" i="1" kern="0" dirty="0">
                                <a:solidFill>
                                  <a:schemeClr val="accent3">
                                    <a:lumMod val="50000"/>
                                  </a:schemeClr>
                                </a:solidFill>
                                <a:latin typeface="Cambria Math" panose="02040503050406030204" pitchFamily="18" charset="0"/>
                              </a:rPr>
                              <m:t>𝑐</m:t>
                            </m:r>
                          </m:e>
                        </m:acc>
                      </m:e>
                      <m:sup>
                        <m:r>
                          <a:rPr lang="en-US" altLang="zh-CN" sz="1867" b="0" i="1" kern="0" dirty="0" smtClean="0">
                            <a:solidFill>
                              <a:schemeClr val="accent3">
                                <a:lumMod val="50000"/>
                              </a:schemeClr>
                            </a:solidFill>
                            <a:latin typeface="Cambria Math" panose="02040503050406030204" pitchFamily="18" charset="0"/>
                          </a:rPr>
                          <m:t>𝑏</m:t>
                        </m:r>
                      </m:sup>
                    </m:sSup>
                  </m:oMath>
                </a14:m>
                <a:endParaRPr lang="en-US" altLang="zh-CN" sz="1867" kern="0" dirty="0" smtClean="0">
                  <a:solidFill>
                    <a:schemeClr val="accent3">
                      <a:lumMod val="50000"/>
                    </a:schemeClr>
                  </a:solidFill>
                </a:endParaRPr>
              </a:p>
              <a:p>
                <a:pPr marL="342900"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计算空间置信度图</a:t>
                </a:r>
                <a14:m>
                  <m:oMath xmlns:m="http://schemas.openxmlformats.org/officeDocument/2006/math">
                    <m:r>
                      <m:rPr>
                        <m:sty m:val="p"/>
                      </m:rPr>
                      <a:rPr lang="en-US" altLang="zh-CN" sz="1867" i="1" kern="0" dirty="0">
                        <a:solidFill>
                          <a:schemeClr val="accent3">
                            <a:lumMod val="50000"/>
                          </a:schemeClr>
                        </a:solidFill>
                        <a:latin typeface="Cambria Math" panose="02040503050406030204" pitchFamily="18" charset="0"/>
                      </a:rPr>
                      <m:t>m</m:t>
                    </m:r>
                  </m:oMath>
                </a14:m>
                <a:r>
                  <a:rPr lang="zh-CN" altLang="en-US" sz="1867" kern="0" dirty="0" smtClean="0">
                    <a:solidFill>
                      <a:schemeClr val="accent3">
                        <a:lumMod val="50000"/>
                      </a:schemeClr>
                    </a:solidFill>
                  </a:rPr>
                  <a:t>；</a:t>
                </a:r>
                <a:endParaRPr lang="en-US" altLang="zh-CN" sz="1867" kern="0" dirty="0" smtClean="0">
                  <a:solidFill>
                    <a:schemeClr val="accent3">
                      <a:lumMod val="50000"/>
                    </a:schemeClr>
                  </a:solidFill>
                </a:endParaRPr>
              </a:p>
              <a:p>
                <a:pPr marL="342900"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根据空间置信度图拟合一个新的滤波器</a:t>
                </a:r>
                <a14:m>
                  <m:oMath xmlns:m="http://schemas.openxmlformats.org/officeDocument/2006/math">
                    <m:acc>
                      <m:accPr>
                        <m:chr m:val="̃"/>
                        <m:ctrlPr>
                          <a:rPr lang="en-US" altLang="zh-CN" sz="1867" i="1" kern="0" dirty="0">
                            <a:solidFill>
                              <a:schemeClr val="accent3">
                                <a:lumMod val="50000"/>
                              </a:schemeClr>
                            </a:solidFill>
                            <a:latin typeface="Cambria Math" panose="02040503050406030204" pitchFamily="18" charset="0"/>
                          </a:rPr>
                        </m:ctrlPr>
                      </m:accPr>
                      <m:e>
                        <m:r>
                          <m:rPr>
                            <m:sty m:val="p"/>
                          </m:rPr>
                          <a:rPr lang="en-US" altLang="zh-CN" sz="1867" i="1" kern="0" dirty="0" smtClean="0">
                            <a:solidFill>
                              <a:schemeClr val="accent3">
                                <a:lumMod val="50000"/>
                              </a:schemeClr>
                            </a:solidFill>
                            <a:latin typeface="Cambria Math" panose="02040503050406030204" pitchFamily="18" charset="0"/>
                          </a:rPr>
                          <m:t>h</m:t>
                        </m:r>
                      </m:e>
                    </m:acc>
                  </m:oMath>
                </a14:m>
                <a:r>
                  <a:rPr lang="zh-CN" altLang="en-US" sz="1867" kern="0" dirty="0" smtClean="0">
                    <a:solidFill>
                      <a:schemeClr val="accent3">
                        <a:lumMod val="50000"/>
                      </a:schemeClr>
                    </a:solidFill>
                  </a:rPr>
                  <a:t>；</a:t>
                </a:r>
                <a:endParaRPr lang="en-US" altLang="zh-CN" sz="1867" kern="0" dirty="0" smtClean="0">
                  <a:solidFill>
                    <a:schemeClr val="accent3">
                      <a:lumMod val="50000"/>
                    </a:schemeClr>
                  </a:solidFill>
                </a:endParaRPr>
              </a:p>
              <a:p>
                <a:pPr marL="342900"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根据</a:t>
                </a:r>
                <a14:m>
                  <m:oMath xmlns:m="http://schemas.openxmlformats.org/officeDocument/2006/math">
                    <m:r>
                      <m:rPr>
                        <m:sty m:val="p"/>
                      </m:rPr>
                      <a:rPr lang="en-US" altLang="zh-CN" sz="1867" i="1" kern="0" dirty="0" smtClean="0">
                        <a:solidFill>
                          <a:schemeClr val="accent3">
                            <a:lumMod val="50000"/>
                          </a:schemeClr>
                        </a:solidFill>
                        <a:latin typeface="Cambria Math" panose="02040503050406030204" pitchFamily="18" charset="0"/>
                      </a:rPr>
                      <m:t>h</m:t>
                    </m:r>
                  </m:oMath>
                </a14:m>
                <a:r>
                  <a:rPr lang="zh-CN" altLang="en-US" sz="1867" kern="0" dirty="0" smtClean="0">
                    <a:solidFill>
                      <a:schemeClr val="accent3">
                        <a:lumMod val="50000"/>
                      </a:schemeClr>
                    </a:solidFill>
                  </a:rPr>
                  <a:t>估计通道学习置信度</a:t>
                </a:r>
                <a14:m>
                  <m:oMath xmlns:m="http://schemas.openxmlformats.org/officeDocument/2006/math">
                    <m:sSup>
                      <m:sSupPr>
                        <m:ctrlPr>
                          <a:rPr lang="en-US" altLang="zh-CN" sz="1867" i="1" kern="0" dirty="0">
                            <a:solidFill>
                              <a:schemeClr val="accent3">
                                <a:lumMod val="50000"/>
                              </a:schemeClr>
                            </a:solidFill>
                            <a:latin typeface="Cambria Math" panose="02040503050406030204" pitchFamily="18" charset="0"/>
                          </a:rPr>
                        </m:ctrlPr>
                      </m:sSupPr>
                      <m:e>
                        <m:acc>
                          <m:accPr>
                            <m:chr m:val="̃"/>
                            <m:ctrlPr>
                              <a:rPr lang="en-US" altLang="zh-CN" sz="1867" i="1" kern="0" dirty="0">
                                <a:solidFill>
                                  <a:schemeClr val="accent3">
                                    <a:lumMod val="50000"/>
                                  </a:schemeClr>
                                </a:solidFill>
                                <a:latin typeface="Cambria Math" panose="02040503050406030204" pitchFamily="18" charset="0"/>
                              </a:rPr>
                            </m:ctrlPr>
                          </m:accPr>
                          <m:e>
                            <m:r>
                              <m:rPr>
                                <m:sty m:val="p"/>
                              </m:rPr>
                              <a:rPr lang="en-US" altLang="zh-CN" sz="1867" i="1" kern="0" dirty="0">
                                <a:solidFill>
                                  <a:schemeClr val="accent3">
                                    <a:lumMod val="50000"/>
                                  </a:schemeClr>
                                </a:solidFill>
                                <a:latin typeface="Cambria Math" panose="02040503050406030204" pitchFamily="18" charset="0"/>
                              </a:rPr>
                              <m:t>w</m:t>
                            </m:r>
                          </m:e>
                        </m:acc>
                      </m:e>
                      <m:sup>
                        <m:r>
                          <a:rPr lang="en-US" altLang="zh-CN" sz="1867" i="1" kern="0" dirty="0">
                            <a:solidFill>
                              <a:schemeClr val="accent3">
                                <a:lumMod val="50000"/>
                              </a:schemeClr>
                            </a:solidFill>
                            <a:latin typeface="Cambria Math" panose="02040503050406030204" pitchFamily="18" charset="0"/>
                          </a:rPr>
                          <m:t>(</m:t>
                        </m:r>
                        <m:r>
                          <m:rPr>
                            <m:sty m:val="p"/>
                          </m:rPr>
                          <a:rPr lang="en-US" altLang="zh-CN" sz="1867" i="1" kern="0" dirty="0" smtClean="0">
                            <a:solidFill>
                              <a:schemeClr val="accent3">
                                <a:lumMod val="50000"/>
                              </a:schemeClr>
                            </a:solidFill>
                            <a:latin typeface="Cambria Math" panose="02040503050406030204" pitchFamily="18" charset="0"/>
                          </a:rPr>
                          <m:t>lrn</m:t>
                        </m:r>
                        <m:r>
                          <a:rPr lang="en-US" altLang="zh-CN" sz="1867" i="1" kern="0" dirty="0">
                            <a:solidFill>
                              <a:schemeClr val="accent3">
                                <a:lumMod val="50000"/>
                              </a:schemeClr>
                            </a:solidFill>
                            <a:latin typeface="Cambria Math" panose="02040503050406030204" pitchFamily="18" charset="0"/>
                          </a:rPr>
                          <m:t>)</m:t>
                        </m:r>
                      </m:sup>
                    </m:sSup>
                  </m:oMath>
                </a14:m>
                <a:r>
                  <a:rPr lang="zh-CN" altLang="en-US" sz="1867" kern="0" dirty="0" smtClean="0">
                    <a:solidFill>
                      <a:schemeClr val="accent3">
                        <a:lumMod val="50000"/>
                      </a:schemeClr>
                    </a:solidFill>
                  </a:rPr>
                  <a:t>；</a:t>
                </a:r>
                <a:endParaRPr lang="en-US" altLang="zh-CN" sz="1867" kern="0" dirty="0" smtClean="0">
                  <a:solidFill>
                    <a:schemeClr val="accent3">
                      <a:lumMod val="50000"/>
                    </a:schemeClr>
                  </a:solidFill>
                </a:endParaRPr>
              </a:p>
              <a:p>
                <a:pPr marL="342900" indent="-342900" defTabSz="1219170">
                  <a:lnSpc>
                    <a:spcPct val="150000"/>
                  </a:lnSpc>
                  <a:buFont typeface="Arial" panose="020B0604020202020204" pitchFamily="34" charset="0"/>
                  <a:buChar char="•"/>
                </a:pPr>
                <a:r>
                  <a:rPr lang="zh-CN" altLang="en-US" sz="1867" kern="0" dirty="0">
                    <a:solidFill>
                      <a:schemeClr val="accent3">
                        <a:lumMod val="50000"/>
                      </a:schemeClr>
                    </a:solidFill>
                  </a:rPr>
                  <a:t>更新</a:t>
                </a:r>
                <a:r>
                  <a:rPr lang="zh-CN" altLang="en-US" sz="1867" kern="0" dirty="0" smtClean="0">
                    <a:solidFill>
                      <a:schemeClr val="accent3">
                        <a:lumMod val="50000"/>
                      </a:schemeClr>
                    </a:solidFill>
                  </a:rPr>
                  <a:t>通道置信度：</a:t>
                </a:r>
                <a:endParaRPr lang="en-US" altLang="zh-CN" sz="1867" kern="0" dirty="0" smtClean="0">
                  <a:solidFill>
                    <a:schemeClr val="accent3">
                      <a:lumMod val="50000"/>
                    </a:schemeClr>
                  </a:solidFill>
                </a:endParaRPr>
              </a:p>
              <a:p>
                <a:pPr marL="800089" lvl="1" indent="-342900" defTabSz="1219170">
                  <a:lnSpc>
                    <a:spcPct val="150000"/>
                  </a:lnSpc>
                  <a:buFont typeface="Arial" panose="020B0604020202020204" pitchFamily="34" charset="0"/>
                  <a:buChar char="•"/>
                </a:pPr>
                <a14:m>
                  <m:oMath xmlns:m="http://schemas.openxmlformats.org/officeDocument/2006/math">
                    <m:acc>
                      <m:accPr>
                        <m:chr m:val="̃"/>
                        <m:ctrlPr>
                          <a:rPr lang="en-US" altLang="zh-CN" sz="1867" i="1" kern="0" dirty="0">
                            <a:solidFill>
                              <a:schemeClr val="accent3">
                                <a:lumMod val="50000"/>
                              </a:schemeClr>
                            </a:solidFill>
                            <a:latin typeface="Cambria Math" panose="02040503050406030204" pitchFamily="18" charset="0"/>
                          </a:rPr>
                        </m:ctrlPr>
                      </m:accPr>
                      <m:e>
                        <m:r>
                          <a:rPr lang="en-US" altLang="zh-CN" sz="1867" b="0" i="1" kern="0" dirty="0" smtClean="0">
                            <a:solidFill>
                              <a:schemeClr val="accent3">
                                <a:lumMod val="50000"/>
                              </a:schemeClr>
                            </a:solidFill>
                            <a:latin typeface="Cambria Math" panose="02040503050406030204" pitchFamily="18" charset="0"/>
                          </a:rPr>
                          <m:t>𝑤</m:t>
                        </m:r>
                      </m:e>
                    </m:acc>
                    <m:r>
                      <a:rPr lang="en-US" altLang="zh-CN" sz="1867" b="0" i="1" kern="0" dirty="0" smtClean="0">
                        <a:solidFill>
                          <a:schemeClr val="accent3">
                            <a:lumMod val="50000"/>
                          </a:schemeClr>
                        </a:solidFill>
                        <a:latin typeface="Cambria Math" panose="02040503050406030204" pitchFamily="18" charset="0"/>
                      </a:rPr>
                      <m:t>=</m:t>
                    </m:r>
                    <m:sSup>
                      <m:sSupPr>
                        <m:ctrlPr>
                          <a:rPr lang="en-US" altLang="zh-CN" sz="1867" i="1" kern="0" dirty="0">
                            <a:solidFill>
                              <a:schemeClr val="accent3">
                                <a:lumMod val="50000"/>
                              </a:schemeClr>
                            </a:solidFill>
                            <a:latin typeface="Cambria Math" panose="02040503050406030204" pitchFamily="18" charset="0"/>
                          </a:rPr>
                        </m:ctrlPr>
                      </m:sSupPr>
                      <m:e>
                        <m:acc>
                          <m:accPr>
                            <m:chr m:val="̃"/>
                            <m:ctrlPr>
                              <a:rPr lang="en-US" altLang="zh-CN" sz="1867" i="1" kern="0" dirty="0">
                                <a:solidFill>
                                  <a:schemeClr val="accent3">
                                    <a:lumMod val="50000"/>
                                  </a:schemeClr>
                                </a:solidFill>
                                <a:latin typeface="Cambria Math" panose="02040503050406030204" pitchFamily="18" charset="0"/>
                              </a:rPr>
                            </m:ctrlPr>
                          </m:accPr>
                          <m:e>
                            <m:r>
                              <m:rPr>
                                <m:sty m:val="p"/>
                              </m:rPr>
                              <a:rPr lang="en-US" altLang="zh-CN" sz="1867" i="1" kern="0" dirty="0">
                                <a:solidFill>
                                  <a:schemeClr val="accent3">
                                    <a:lumMod val="50000"/>
                                  </a:schemeClr>
                                </a:solidFill>
                                <a:latin typeface="Cambria Math" panose="02040503050406030204" pitchFamily="18" charset="0"/>
                              </a:rPr>
                              <m:t>w</m:t>
                            </m:r>
                          </m:e>
                        </m:acc>
                      </m:e>
                      <m:sup>
                        <m:r>
                          <a:rPr lang="en-US" altLang="zh-CN" sz="1867" i="1" kern="0" dirty="0">
                            <a:solidFill>
                              <a:schemeClr val="accent3">
                                <a:lumMod val="50000"/>
                              </a:schemeClr>
                            </a:solidFill>
                            <a:latin typeface="Cambria Math" panose="02040503050406030204" pitchFamily="18" charset="0"/>
                          </a:rPr>
                          <m:t>(</m:t>
                        </m:r>
                        <m:r>
                          <a:rPr lang="en-US" altLang="zh-CN" sz="1867" i="1" kern="0" dirty="0">
                            <a:solidFill>
                              <a:schemeClr val="accent3">
                                <a:lumMod val="50000"/>
                              </a:schemeClr>
                            </a:solidFill>
                            <a:latin typeface="Cambria Math" panose="02040503050406030204" pitchFamily="18" charset="0"/>
                          </a:rPr>
                          <m:t>𝑑𝑒𝑡</m:t>
                        </m:r>
                        <m:r>
                          <a:rPr lang="en-US" altLang="zh-CN" sz="1867" i="1" kern="0" dirty="0">
                            <a:solidFill>
                              <a:schemeClr val="accent3">
                                <a:lumMod val="50000"/>
                              </a:schemeClr>
                            </a:solidFill>
                            <a:latin typeface="Cambria Math" panose="02040503050406030204" pitchFamily="18" charset="0"/>
                          </a:rPr>
                          <m:t>)</m:t>
                        </m:r>
                      </m:sup>
                    </m:sSup>
                    <m:r>
                      <a:rPr lang="en-US" altLang="zh-CN" sz="1867" b="0" i="1" kern="0" dirty="0" smtClean="0">
                        <a:solidFill>
                          <a:schemeClr val="accent3">
                            <a:lumMod val="50000"/>
                          </a:schemeClr>
                        </a:solidFill>
                        <a:latin typeface="Cambria Math" panose="02040503050406030204" pitchFamily="18" charset="0"/>
                      </a:rPr>
                      <m:t>⊙</m:t>
                    </m:r>
                    <m:sSup>
                      <m:sSupPr>
                        <m:ctrlPr>
                          <a:rPr lang="en-US" altLang="zh-CN" sz="1867" i="1" kern="0" dirty="0">
                            <a:solidFill>
                              <a:schemeClr val="accent3">
                                <a:lumMod val="50000"/>
                              </a:schemeClr>
                            </a:solidFill>
                            <a:latin typeface="Cambria Math" panose="02040503050406030204" pitchFamily="18" charset="0"/>
                          </a:rPr>
                        </m:ctrlPr>
                      </m:sSupPr>
                      <m:e>
                        <m:acc>
                          <m:accPr>
                            <m:chr m:val="̃"/>
                            <m:ctrlPr>
                              <a:rPr lang="en-US" altLang="zh-CN" sz="1867" i="1" kern="0" dirty="0">
                                <a:solidFill>
                                  <a:schemeClr val="accent3">
                                    <a:lumMod val="50000"/>
                                  </a:schemeClr>
                                </a:solidFill>
                                <a:latin typeface="Cambria Math" panose="02040503050406030204" pitchFamily="18" charset="0"/>
                              </a:rPr>
                            </m:ctrlPr>
                          </m:accPr>
                          <m:e>
                            <m:r>
                              <m:rPr>
                                <m:sty m:val="p"/>
                              </m:rPr>
                              <a:rPr lang="en-US" altLang="zh-CN" sz="1867" i="1" kern="0" dirty="0">
                                <a:solidFill>
                                  <a:schemeClr val="accent3">
                                    <a:lumMod val="50000"/>
                                  </a:schemeClr>
                                </a:solidFill>
                                <a:latin typeface="Cambria Math" panose="02040503050406030204" pitchFamily="18" charset="0"/>
                              </a:rPr>
                              <m:t>w</m:t>
                            </m:r>
                          </m:e>
                        </m:acc>
                      </m:e>
                      <m:sup>
                        <m:r>
                          <a:rPr lang="en-US" altLang="zh-CN" sz="1867" i="1" kern="0" dirty="0">
                            <a:solidFill>
                              <a:schemeClr val="accent3">
                                <a:lumMod val="50000"/>
                              </a:schemeClr>
                            </a:solidFill>
                            <a:latin typeface="Cambria Math" panose="02040503050406030204" pitchFamily="18" charset="0"/>
                          </a:rPr>
                          <m:t>(</m:t>
                        </m:r>
                        <m:r>
                          <m:rPr>
                            <m:sty m:val="p"/>
                          </m:rPr>
                          <a:rPr lang="en-US" altLang="zh-CN" sz="1867" i="1" kern="0" dirty="0">
                            <a:solidFill>
                              <a:schemeClr val="accent3">
                                <a:lumMod val="50000"/>
                              </a:schemeClr>
                            </a:solidFill>
                            <a:latin typeface="Cambria Math" panose="02040503050406030204" pitchFamily="18" charset="0"/>
                          </a:rPr>
                          <m:t>lrn</m:t>
                        </m:r>
                        <m:r>
                          <a:rPr lang="en-US" altLang="zh-CN" sz="1867" i="1" kern="0" dirty="0">
                            <a:solidFill>
                              <a:schemeClr val="accent3">
                                <a:lumMod val="50000"/>
                              </a:schemeClr>
                            </a:solidFill>
                            <a:latin typeface="Cambria Math" panose="02040503050406030204" pitchFamily="18" charset="0"/>
                          </a:rPr>
                          <m:t>)</m:t>
                        </m:r>
                      </m:sup>
                    </m:sSup>
                  </m:oMath>
                </a14:m>
                <a:endParaRPr lang="en-US" altLang="zh-CN" sz="1867" kern="0" dirty="0" smtClean="0">
                  <a:solidFill>
                    <a:schemeClr val="accent3">
                      <a:lumMod val="50000"/>
                    </a:schemeClr>
                  </a:solidFill>
                </a:endParaRPr>
              </a:p>
              <a:p>
                <a:pPr marL="800089" lvl="1" indent="-342900" defTabSz="1219170">
                  <a:lnSpc>
                    <a:spcPct val="150000"/>
                  </a:lnSpc>
                  <a:buFont typeface="Arial" panose="020B0604020202020204" pitchFamily="34" charset="0"/>
                  <a:buChar char="•"/>
                </a:pPr>
                <a14:m>
                  <m:oMath xmlns:m="http://schemas.openxmlformats.org/officeDocument/2006/math">
                    <m:sSub>
                      <m:sSubPr>
                        <m:ctrlPr>
                          <a:rPr lang="en-US" altLang="zh-CN" sz="1867" b="0" i="1" kern="0" dirty="0" smtClean="0">
                            <a:solidFill>
                              <a:schemeClr val="accent3">
                                <a:lumMod val="50000"/>
                              </a:schemeClr>
                            </a:solidFill>
                            <a:latin typeface="Cambria Math" panose="02040503050406030204" pitchFamily="18" charset="0"/>
                          </a:rPr>
                        </m:ctrlPr>
                      </m:sSubPr>
                      <m:e>
                        <m:r>
                          <a:rPr lang="en-US" altLang="zh-CN" sz="1867" b="0" i="1" kern="0" dirty="0" smtClean="0">
                            <a:solidFill>
                              <a:schemeClr val="accent3">
                                <a:lumMod val="50000"/>
                              </a:schemeClr>
                            </a:solidFill>
                            <a:latin typeface="Cambria Math" panose="02040503050406030204" pitchFamily="18" charset="0"/>
                          </a:rPr>
                          <m:t>𝑤</m:t>
                        </m:r>
                      </m:e>
                      <m:sub>
                        <m:r>
                          <a:rPr lang="en-US" altLang="zh-CN" sz="1867" b="0" i="1" kern="0" dirty="0" smtClean="0">
                            <a:solidFill>
                              <a:schemeClr val="accent3">
                                <a:lumMod val="50000"/>
                              </a:schemeClr>
                            </a:solidFill>
                            <a:latin typeface="Cambria Math" panose="02040503050406030204" pitchFamily="18" charset="0"/>
                          </a:rPr>
                          <m:t>𝑡</m:t>
                        </m:r>
                      </m:sub>
                    </m:sSub>
                    <m:r>
                      <a:rPr lang="en-US" altLang="zh-CN" sz="1867" b="0" i="1" kern="0" dirty="0" smtClean="0">
                        <a:solidFill>
                          <a:schemeClr val="accent3">
                            <a:lumMod val="50000"/>
                          </a:schemeClr>
                        </a:solidFill>
                        <a:latin typeface="Cambria Math" panose="02040503050406030204" pitchFamily="18" charset="0"/>
                      </a:rPr>
                      <m:t>=</m:t>
                    </m:r>
                    <m:d>
                      <m:dPr>
                        <m:ctrlPr>
                          <a:rPr lang="en-US" altLang="zh-CN" sz="1867" b="0" i="1" kern="0" dirty="0" smtClean="0">
                            <a:solidFill>
                              <a:schemeClr val="accent3">
                                <a:lumMod val="50000"/>
                              </a:schemeClr>
                            </a:solidFill>
                            <a:latin typeface="Cambria Math" panose="02040503050406030204" pitchFamily="18" charset="0"/>
                          </a:rPr>
                        </m:ctrlPr>
                      </m:dPr>
                      <m:e>
                        <m:r>
                          <a:rPr lang="en-US" altLang="zh-CN" sz="1867" b="0" i="1" kern="0" dirty="0" smtClean="0">
                            <a:solidFill>
                              <a:schemeClr val="accent3">
                                <a:lumMod val="50000"/>
                              </a:schemeClr>
                            </a:solidFill>
                            <a:latin typeface="Cambria Math" panose="02040503050406030204" pitchFamily="18" charset="0"/>
                          </a:rPr>
                          <m:t>1−</m:t>
                        </m:r>
                        <m:r>
                          <a:rPr lang="en-US" altLang="zh-CN" sz="1867" b="0" i="1" kern="0" dirty="0" smtClean="0">
                            <a:solidFill>
                              <a:schemeClr val="accent3">
                                <a:lumMod val="50000"/>
                              </a:schemeClr>
                            </a:solidFill>
                            <a:latin typeface="Cambria Math" panose="02040503050406030204" pitchFamily="18" charset="0"/>
                          </a:rPr>
                          <m:t>𝜂</m:t>
                        </m:r>
                      </m:e>
                    </m:d>
                    <m:sSub>
                      <m:sSubPr>
                        <m:ctrlPr>
                          <a:rPr lang="en-US" altLang="zh-CN" sz="1867" b="0" i="1" kern="0" dirty="0" smtClean="0">
                            <a:solidFill>
                              <a:schemeClr val="accent3">
                                <a:lumMod val="50000"/>
                              </a:schemeClr>
                            </a:solidFill>
                            <a:latin typeface="Cambria Math" panose="02040503050406030204" pitchFamily="18" charset="0"/>
                          </a:rPr>
                        </m:ctrlPr>
                      </m:sSubPr>
                      <m:e>
                        <m:r>
                          <a:rPr lang="en-US" altLang="zh-CN" sz="1867" b="0" i="1" kern="0" dirty="0" smtClean="0">
                            <a:solidFill>
                              <a:schemeClr val="accent3">
                                <a:lumMod val="50000"/>
                              </a:schemeClr>
                            </a:solidFill>
                            <a:latin typeface="Cambria Math" panose="02040503050406030204" pitchFamily="18" charset="0"/>
                          </a:rPr>
                          <m:t>𝑤</m:t>
                        </m:r>
                      </m:e>
                      <m:sub>
                        <m:r>
                          <a:rPr lang="en-US" altLang="zh-CN" sz="1867" b="0" i="1" kern="0" dirty="0" smtClean="0">
                            <a:solidFill>
                              <a:schemeClr val="accent3">
                                <a:lumMod val="50000"/>
                              </a:schemeClr>
                            </a:solidFill>
                            <a:latin typeface="Cambria Math" panose="02040503050406030204" pitchFamily="18" charset="0"/>
                          </a:rPr>
                          <m:t>𝑡</m:t>
                        </m:r>
                        <m:r>
                          <a:rPr lang="en-US" altLang="zh-CN" sz="1867" b="0" i="1" kern="0" dirty="0" smtClean="0">
                            <a:solidFill>
                              <a:schemeClr val="accent3">
                                <a:lumMod val="50000"/>
                              </a:schemeClr>
                            </a:solidFill>
                            <a:latin typeface="Cambria Math" panose="02040503050406030204" pitchFamily="18" charset="0"/>
                          </a:rPr>
                          <m:t>−1</m:t>
                        </m:r>
                      </m:sub>
                    </m:sSub>
                    <m:r>
                      <a:rPr lang="en-US" altLang="zh-CN" sz="1867" b="0" i="1" kern="0" dirty="0" smtClean="0">
                        <a:solidFill>
                          <a:schemeClr val="accent3">
                            <a:lumMod val="50000"/>
                          </a:schemeClr>
                        </a:solidFill>
                        <a:latin typeface="Cambria Math" panose="02040503050406030204" pitchFamily="18" charset="0"/>
                      </a:rPr>
                      <m:t>+</m:t>
                    </m:r>
                    <m:r>
                      <a:rPr lang="en-US" altLang="zh-CN" sz="1867" b="0" i="1" kern="0" dirty="0" smtClean="0">
                        <a:solidFill>
                          <a:schemeClr val="accent3">
                            <a:lumMod val="50000"/>
                          </a:schemeClr>
                        </a:solidFill>
                        <a:latin typeface="Cambria Math" panose="02040503050406030204" pitchFamily="18" charset="0"/>
                      </a:rPr>
                      <m:t>𝜂</m:t>
                    </m:r>
                    <m:acc>
                      <m:accPr>
                        <m:chr m:val="̃"/>
                        <m:ctrlPr>
                          <a:rPr lang="en-US" altLang="zh-CN" sz="1867" i="1" kern="0" dirty="0">
                            <a:solidFill>
                              <a:schemeClr val="accent3">
                                <a:lumMod val="50000"/>
                              </a:schemeClr>
                            </a:solidFill>
                            <a:latin typeface="Cambria Math" panose="02040503050406030204" pitchFamily="18" charset="0"/>
                          </a:rPr>
                        </m:ctrlPr>
                      </m:accPr>
                      <m:e>
                        <m:r>
                          <a:rPr lang="en-US" altLang="zh-CN" sz="1867" i="1" kern="0" dirty="0">
                            <a:solidFill>
                              <a:schemeClr val="accent3">
                                <a:lumMod val="50000"/>
                              </a:schemeClr>
                            </a:solidFill>
                            <a:latin typeface="Cambria Math" panose="02040503050406030204" pitchFamily="18" charset="0"/>
                          </a:rPr>
                          <m:t>𝑤</m:t>
                        </m:r>
                      </m:e>
                    </m:acc>
                  </m:oMath>
                </a14:m>
                <a:endParaRPr lang="en-US" altLang="zh-CN" sz="1867" kern="0" dirty="0" smtClean="0">
                  <a:solidFill>
                    <a:schemeClr val="accent3">
                      <a:lumMod val="50000"/>
                    </a:schemeClr>
                  </a:solidFill>
                </a:endParaRPr>
              </a:p>
              <a:p>
                <a:pPr marL="342900"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更新滤波器</a:t>
                </a:r>
                <a14:m>
                  <m:oMath xmlns:m="http://schemas.openxmlformats.org/officeDocument/2006/math">
                    <m:sSub>
                      <m:sSubPr>
                        <m:ctrlPr>
                          <a:rPr lang="en-US" altLang="zh-CN" sz="1867" b="0" i="1" kern="0" dirty="0" smtClean="0">
                            <a:solidFill>
                              <a:schemeClr val="accent3">
                                <a:lumMod val="50000"/>
                              </a:schemeClr>
                            </a:solidFill>
                            <a:latin typeface="Cambria Math" panose="02040503050406030204" pitchFamily="18" charset="0"/>
                          </a:rPr>
                        </m:ctrlPr>
                      </m:sSubPr>
                      <m:e>
                        <m:r>
                          <m:rPr>
                            <m:sty m:val="p"/>
                          </m:rPr>
                          <a:rPr lang="en-US" altLang="zh-CN" sz="1867" b="0" i="0" kern="0" dirty="0" smtClean="0">
                            <a:solidFill>
                              <a:schemeClr val="accent3">
                                <a:lumMod val="50000"/>
                              </a:schemeClr>
                            </a:solidFill>
                            <a:latin typeface="Cambria Math" panose="02040503050406030204" pitchFamily="18" charset="0"/>
                          </a:rPr>
                          <m:t>h</m:t>
                        </m:r>
                      </m:e>
                      <m:sub>
                        <m:r>
                          <m:rPr>
                            <m:sty m:val="p"/>
                          </m:rPr>
                          <a:rPr lang="en-US" altLang="zh-CN" sz="1867" b="0" i="0" kern="0" dirty="0" smtClean="0">
                            <a:solidFill>
                              <a:schemeClr val="accent3">
                                <a:lumMod val="50000"/>
                              </a:schemeClr>
                            </a:solidFill>
                            <a:latin typeface="Cambria Math" panose="02040503050406030204" pitchFamily="18" charset="0"/>
                          </a:rPr>
                          <m:t>t</m:t>
                        </m:r>
                      </m:sub>
                    </m:sSub>
                    <m:r>
                      <a:rPr lang="en-US" altLang="zh-CN" sz="1867" b="0" i="0" kern="0" dirty="0" smtClean="0">
                        <a:solidFill>
                          <a:schemeClr val="accent3">
                            <a:lumMod val="50000"/>
                          </a:schemeClr>
                        </a:solidFill>
                        <a:latin typeface="Cambria Math" panose="02040503050406030204" pitchFamily="18" charset="0"/>
                      </a:rPr>
                      <m:t>=</m:t>
                    </m:r>
                    <m:d>
                      <m:dPr>
                        <m:ctrlPr>
                          <a:rPr lang="en-US" altLang="zh-CN" sz="1867" b="0" i="1" kern="0" dirty="0" smtClean="0">
                            <a:solidFill>
                              <a:schemeClr val="accent3">
                                <a:lumMod val="50000"/>
                              </a:schemeClr>
                            </a:solidFill>
                            <a:latin typeface="Cambria Math" panose="02040503050406030204" pitchFamily="18" charset="0"/>
                          </a:rPr>
                        </m:ctrlPr>
                      </m:dPr>
                      <m:e>
                        <m:r>
                          <a:rPr lang="en-US" altLang="zh-CN" sz="1867" b="0" i="0" kern="0" dirty="0" smtClean="0">
                            <a:solidFill>
                              <a:schemeClr val="accent3">
                                <a:lumMod val="50000"/>
                              </a:schemeClr>
                            </a:solidFill>
                            <a:latin typeface="Cambria Math" panose="02040503050406030204" pitchFamily="18" charset="0"/>
                          </a:rPr>
                          <m:t>1−</m:t>
                        </m:r>
                        <m:r>
                          <a:rPr lang="en-US" altLang="zh-CN" sz="1867" b="0" i="1" kern="0" dirty="0" smtClean="0">
                            <a:solidFill>
                              <a:schemeClr val="accent3">
                                <a:lumMod val="50000"/>
                              </a:schemeClr>
                            </a:solidFill>
                            <a:latin typeface="Cambria Math" panose="02040503050406030204" pitchFamily="18" charset="0"/>
                          </a:rPr>
                          <m:t>𝜂</m:t>
                        </m:r>
                      </m:e>
                    </m:d>
                    <m:sSub>
                      <m:sSubPr>
                        <m:ctrlPr>
                          <a:rPr lang="en-US" altLang="zh-CN" sz="1867" b="0" i="1" kern="0" dirty="0" smtClean="0">
                            <a:solidFill>
                              <a:schemeClr val="accent3">
                                <a:lumMod val="50000"/>
                              </a:schemeClr>
                            </a:solidFill>
                            <a:latin typeface="Cambria Math" panose="02040503050406030204" pitchFamily="18" charset="0"/>
                          </a:rPr>
                        </m:ctrlPr>
                      </m:sSubPr>
                      <m:e>
                        <m:r>
                          <a:rPr lang="en-US" altLang="zh-CN" sz="1867" b="0" i="1" kern="0" dirty="0" smtClean="0">
                            <a:solidFill>
                              <a:schemeClr val="accent3">
                                <a:lumMod val="50000"/>
                              </a:schemeClr>
                            </a:solidFill>
                            <a:latin typeface="Cambria Math" panose="02040503050406030204" pitchFamily="18" charset="0"/>
                          </a:rPr>
                          <m:t>h</m:t>
                        </m:r>
                      </m:e>
                      <m:sub>
                        <m:r>
                          <a:rPr lang="en-US" altLang="zh-CN" sz="1867" b="0" i="1" kern="0" dirty="0" smtClean="0">
                            <a:solidFill>
                              <a:schemeClr val="accent3">
                                <a:lumMod val="50000"/>
                              </a:schemeClr>
                            </a:solidFill>
                            <a:latin typeface="Cambria Math" panose="02040503050406030204" pitchFamily="18" charset="0"/>
                          </a:rPr>
                          <m:t>𝑡</m:t>
                        </m:r>
                        <m:r>
                          <a:rPr lang="en-US" altLang="zh-CN" sz="1867" b="0" i="1" kern="0" dirty="0" smtClean="0">
                            <a:solidFill>
                              <a:schemeClr val="accent3">
                                <a:lumMod val="50000"/>
                              </a:schemeClr>
                            </a:solidFill>
                            <a:latin typeface="Cambria Math" panose="02040503050406030204" pitchFamily="18" charset="0"/>
                          </a:rPr>
                          <m:t>−1</m:t>
                        </m:r>
                      </m:sub>
                    </m:sSub>
                    <m:r>
                      <a:rPr lang="en-US" altLang="zh-CN" sz="1867" b="0" i="1" kern="0" dirty="0" smtClean="0">
                        <a:solidFill>
                          <a:schemeClr val="accent3">
                            <a:lumMod val="50000"/>
                          </a:schemeClr>
                        </a:solidFill>
                        <a:latin typeface="Cambria Math" panose="02040503050406030204" pitchFamily="18" charset="0"/>
                      </a:rPr>
                      <m:t>+</m:t>
                    </m:r>
                    <m:r>
                      <a:rPr lang="en-US" altLang="zh-CN" sz="1867" b="0" i="1" kern="0" dirty="0" smtClean="0">
                        <a:solidFill>
                          <a:schemeClr val="accent3">
                            <a:lumMod val="50000"/>
                          </a:schemeClr>
                        </a:solidFill>
                        <a:latin typeface="Cambria Math" panose="02040503050406030204" pitchFamily="18" charset="0"/>
                      </a:rPr>
                      <m:t>𝜂</m:t>
                    </m:r>
                    <m:acc>
                      <m:accPr>
                        <m:chr m:val="̃"/>
                        <m:ctrlPr>
                          <a:rPr lang="en-US" altLang="zh-CN" sz="1867" i="1" kern="0" dirty="0">
                            <a:solidFill>
                              <a:schemeClr val="accent3">
                                <a:lumMod val="50000"/>
                              </a:schemeClr>
                            </a:solidFill>
                            <a:latin typeface="Cambria Math" panose="02040503050406030204" pitchFamily="18" charset="0"/>
                          </a:rPr>
                        </m:ctrlPr>
                      </m:accPr>
                      <m:e>
                        <m:r>
                          <m:rPr>
                            <m:sty m:val="p"/>
                          </m:rPr>
                          <a:rPr lang="en-US" altLang="zh-CN" sz="1867" i="1" kern="0" dirty="0">
                            <a:solidFill>
                              <a:schemeClr val="accent3">
                                <a:lumMod val="50000"/>
                              </a:schemeClr>
                            </a:solidFill>
                            <a:latin typeface="Cambria Math" panose="02040503050406030204" pitchFamily="18" charset="0"/>
                          </a:rPr>
                          <m:t>h</m:t>
                        </m:r>
                      </m:e>
                    </m:acc>
                  </m:oMath>
                </a14:m>
                <a:endParaRPr lang="en-US" altLang="zh-CN" sz="1867" kern="0" dirty="0" smtClean="0">
                  <a:solidFill>
                    <a:schemeClr val="accent3">
                      <a:lumMod val="50000"/>
                    </a:schemeClr>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6360025" y="849775"/>
                <a:ext cx="4943453" cy="5463355"/>
              </a:xfrm>
              <a:prstGeom prst="rect">
                <a:avLst/>
              </a:prstGeom>
              <a:blipFill>
                <a:blip r:embed="rId4"/>
                <a:stretch>
                  <a:fillRect l="-1110" r="-740" b="-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4364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4"/>
          </p:nvPr>
        </p:nvSpPr>
        <p:spPr>
          <a:xfrm>
            <a:off x="695401" y="622958"/>
            <a:ext cx="6453645" cy="261610"/>
          </a:xfrm>
        </p:spPr>
        <p:txBody>
          <a:bodyPr/>
          <a:lstStyle/>
          <a:p>
            <a:r>
              <a:rPr lang="zh-CN" altLang="en-US" dirty="0" smtClean="0"/>
              <a:t>注：</a:t>
            </a:r>
            <a:r>
              <a:rPr lang="zh-CN" altLang="en-US" dirty="0" smtClean="0">
                <a:solidFill>
                  <a:srgbClr val="0070C0"/>
                </a:solidFill>
              </a:rPr>
              <a:t>蓝色框</a:t>
            </a:r>
            <a:r>
              <a:rPr lang="zh-CN" altLang="en-US" dirty="0" smtClean="0"/>
              <a:t>为</a:t>
            </a:r>
            <a:r>
              <a:rPr lang="en-US" altLang="zh-CN" dirty="0" smtClean="0"/>
              <a:t>CSR-DCF</a:t>
            </a:r>
            <a:r>
              <a:rPr lang="zh-CN" altLang="en-US" dirty="0" smtClean="0"/>
              <a:t>算法的输出结果，</a:t>
            </a:r>
            <a:r>
              <a:rPr lang="zh-CN" altLang="en-US" dirty="0" smtClean="0">
                <a:solidFill>
                  <a:srgbClr val="FF0000"/>
                </a:solidFill>
              </a:rPr>
              <a:t>红色</a:t>
            </a:r>
            <a:r>
              <a:rPr lang="zh-CN" altLang="en-US" dirty="0">
                <a:solidFill>
                  <a:srgbClr val="FF0000"/>
                </a:solidFill>
              </a:rPr>
              <a:t>框</a:t>
            </a:r>
            <a:r>
              <a:rPr lang="zh-CN" altLang="en-US" dirty="0" smtClean="0"/>
              <a:t>为数据集的</a:t>
            </a:r>
            <a:r>
              <a:rPr lang="en-US" altLang="zh-CN" dirty="0" smtClean="0"/>
              <a:t>ground truth</a:t>
            </a:r>
            <a:endParaRPr lang="zh-CN" altLang="en-US" dirty="0"/>
          </a:p>
        </p:txBody>
      </p:sp>
      <p:sp>
        <p:nvSpPr>
          <p:cNvPr id="5" name="文本占位符 2"/>
          <p:cNvSpPr>
            <a:spLocks noGrp="1"/>
          </p:cNvSpPr>
          <p:nvPr>
            <p:ph type="body" sz="quarter" idx="15"/>
          </p:nvPr>
        </p:nvSpPr>
        <p:spPr>
          <a:xfrm>
            <a:off x="695402" y="57750"/>
            <a:ext cx="7928834" cy="584775"/>
          </a:xfrm>
        </p:spPr>
        <p:txBody>
          <a:bodyPr/>
          <a:lstStyle/>
          <a:p>
            <a:r>
              <a:rPr lang="en-US" altLang="zh-CN" b="1" dirty="0" smtClean="0">
                <a:latin typeface="+mj-ea"/>
                <a:ea typeface="+mj-ea"/>
              </a:rPr>
              <a:t>CSR-DCF</a:t>
            </a:r>
            <a:r>
              <a:rPr lang="zh-CN" altLang="en-US" b="1" dirty="0" smtClean="0"/>
              <a:t>算法 </a:t>
            </a:r>
            <a:r>
              <a:rPr lang="en-US" altLang="zh-CN" b="1" dirty="0" smtClean="0"/>
              <a:t>-- </a:t>
            </a:r>
            <a:r>
              <a:rPr lang="zh-CN" altLang="en-US" b="1" dirty="0" smtClean="0"/>
              <a:t>存在的问题</a:t>
            </a:r>
            <a:endParaRPr lang="zh-CN" altLang="en-US" b="1" dirty="0"/>
          </a:p>
        </p:txBody>
      </p:sp>
      <p:pic>
        <p:nvPicPr>
          <p:cNvPr id="14" name="图片 13"/>
          <p:cNvPicPr>
            <a:picLocks noChangeAspect="1"/>
          </p:cNvPicPr>
          <p:nvPr/>
        </p:nvPicPr>
        <p:blipFill rotWithShape="1">
          <a:blip r:embed="rId3"/>
          <a:srcRect t="11195" b="11100"/>
          <a:stretch/>
        </p:blipFill>
        <p:spPr>
          <a:xfrm>
            <a:off x="8092837" y="4243369"/>
            <a:ext cx="3062844" cy="1899563"/>
          </a:xfrm>
          <a:prstGeom prst="rect">
            <a:avLst/>
          </a:prstGeom>
        </p:spPr>
      </p:pic>
      <p:pic>
        <p:nvPicPr>
          <p:cNvPr id="16" name="图片 15"/>
          <p:cNvPicPr>
            <a:picLocks noChangeAspect="1"/>
          </p:cNvPicPr>
          <p:nvPr/>
        </p:nvPicPr>
        <p:blipFill rotWithShape="1">
          <a:blip r:embed="rId4"/>
          <a:srcRect t="10980" b="10887"/>
          <a:stretch/>
        </p:blipFill>
        <p:spPr>
          <a:xfrm>
            <a:off x="4681797" y="4243369"/>
            <a:ext cx="3038851" cy="1895038"/>
          </a:xfrm>
          <a:prstGeom prst="rect">
            <a:avLst/>
          </a:prstGeom>
        </p:spPr>
      </p:pic>
      <p:pic>
        <p:nvPicPr>
          <p:cNvPr id="18" name="图片 17"/>
          <p:cNvPicPr>
            <a:picLocks noChangeAspect="1"/>
          </p:cNvPicPr>
          <p:nvPr/>
        </p:nvPicPr>
        <p:blipFill rotWithShape="1">
          <a:blip r:embed="rId5"/>
          <a:srcRect t="8592" b="16715"/>
          <a:stretch/>
        </p:blipFill>
        <p:spPr>
          <a:xfrm>
            <a:off x="1130896" y="4243369"/>
            <a:ext cx="3178712" cy="1895038"/>
          </a:xfrm>
          <a:prstGeom prst="rect">
            <a:avLst/>
          </a:prstGeom>
        </p:spPr>
      </p:pic>
      <p:sp>
        <p:nvSpPr>
          <p:cNvPr id="19" name="矩形 18"/>
          <p:cNvSpPr/>
          <p:nvPr/>
        </p:nvSpPr>
        <p:spPr>
          <a:xfrm>
            <a:off x="1292250" y="6150828"/>
            <a:ext cx="9998603" cy="523348"/>
          </a:xfrm>
          <a:prstGeom prst="rect">
            <a:avLst/>
          </a:prstGeom>
        </p:spPr>
        <p:txBody>
          <a:bodyPr wrap="square">
            <a:spAutoFit/>
          </a:bodyPr>
          <a:lstStyle/>
          <a:p>
            <a:pPr defTabSz="1219170">
              <a:lnSpc>
                <a:spcPct val="150000"/>
              </a:lnSpc>
            </a:pPr>
            <a:r>
              <a:rPr lang="zh-CN" altLang="en-US" sz="1867" kern="0" dirty="0" smtClean="0">
                <a:solidFill>
                  <a:schemeClr val="accent3">
                    <a:lumMod val="50000"/>
                  </a:schemeClr>
                </a:solidFill>
              </a:rPr>
              <a:t>追踪过程中可能会因为遮挡等原因而误追踪到其他行人或物体，且不能可靠地报告追踪失败</a:t>
            </a:r>
            <a:endParaRPr lang="en-US" altLang="zh-CN" sz="1867" kern="0" dirty="0" smtClean="0">
              <a:solidFill>
                <a:schemeClr val="accent3">
                  <a:lumMod val="50000"/>
                </a:schemeClr>
              </a:solidFill>
            </a:endParaRPr>
          </a:p>
        </p:txBody>
      </p:sp>
      <p:pic>
        <p:nvPicPr>
          <p:cNvPr id="20" name="图片 19"/>
          <p:cNvPicPr>
            <a:picLocks noChangeAspect="1"/>
          </p:cNvPicPr>
          <p:nvPr/>
        </p:nvPicPr>
        <p:blipFill rotWithShape="1">
          <a:blip r:embed="rId6"/>
          <a:srcRect t="17677"/>
          <a:stretch/>
        </p:blipFill>
        <p:spPr>
          <a:xfrm>
            <a:off x="2593776" y="1111547"/>
            <a:ext cx="2135924" cy="2448646"/>
          </a:xfrm>
          <a:prstGeom prst="rect">
            <a:avLst/>
          </a:prstGeom>
        </p:spPr>
      </p:pic>
      <p:pic>
        <p:nvPicPr>
          <p:cNvPr id="21" name="图片 20"/>
          <p:cNvPicPr>
            <a:picLocks noChangeAspect="1"/>
          </p:cNvPicPr>
          <p:nvPr/>
        </p:nvPicPr>
        <p:blipFill rotWithShape="1">
          <a:blip r:embed="rId7"/>
          <a:srcRect t="17443"/>
          <a:stretch/>
        </p:blipFill>
        <p:spPr>
          <a:xfrm>
            <a:off x="5135826" y="1104611"/>
            <a:ext cx="2135924" cy="2455582"/>
          </a:xfrm>
          <a:prstGeom prst="rect">
            <a:avLst/>
          </a:prstGeom>
        </p:spPr>
      </p:pic>
      <p:pic>
        <p:nvPicPr>
          <p:cNvPr id="22" name="图片 21"/>
          <p:cNvPicPr>
            <a:picLocks noChangeAspect="1"/>
          </p:cNvPicPr>
          <p:nvPr/>
        </p:nvPicPr>
        <p:blipFill rotWithShape="1">
          <a:blip r:embed="rId8"/>
          <a:srcRect t="17443"/>
          <a:stretch/>
        </p:blipFill>
        <p:spPr>
          <a:xfrm>
            <a:off x="7677876" y="1104611"/>
            <a:ext cx="2130793" cy="2449683"/>
          </a:xfrm>
          <a:prstGeom prst="rect">
            <a:avLst/>
          </a:prstGeom>
        </p:spPr>
      </p:pic>
      <p:sp>
        <p:nvSpPr>
          <p:cNvPr id="23" name="矩形 22"/>
          <p:cNvSpPr/>
          <p:nvPr/>
        </p:nvSpPr>
        <p:spPr>
          <a:xfrm>
            <a:off x="4487031" y="3582222"/>
            <a:ext cx="3886411" cy="523348"/>
          </a:xfrm>
          <a:prstGeom prst="rect">
            <a:avLst/>
          </a:prstGeom>
        </p:spPr>
        <p:txBody>
          <a:bodyPr wrap="square">
            <a:spAutoFit/>
          </a:bodyPr>
          <a:lstStyle/>
          <a:p>
            <a:pPr defTabSz="1219170">
              <a:lnSpc>
                <a:spcPct val="150000"/>
              </a:lnSpc>
            </a:pPr>
            <a:r>
              <a:rPr lang="zh-CN" altLang="en-US" sz="1867" kern="0" dirty="0" smtClean="0">
                <a:solidFill>
                  <a:schemeClr val="accent3">
                    <a:lumMod val="50000"/>
                  </a:schemeClr>
                </a:solidFill>
              </a:rPr>
              <a:t>误差累积导致</a:t>
            </a:r>
            <a:r>
              <a:rPr lang="en-US" altLang="zh-CN" sz="1867" kern="0" dirty="0" err="1" smtClean="0">
                <a:solidFill>
                  <a:schemeClr val="accent3">
                    <a:lumMod val="50000"/>
                  </a:schemeClr>
                </a:solidFill>
              </a:rPr>
              <a:t>bbox</a:t>
            </a:r>
            <a:r>
              <a:rPr lang="zh-CN" altLang="en-US" sz="1867" kern="0" dirty="0" smtClean="0">
                <a:solidFill>
                  <a:schemeClr val="accent3">
                    <a:lumMod val="50000"/>
                  </a:schemeClr>
                </a:solidFill>
              </a:rPr>
              <a:t>逐渐偏离目标</a:t>
            </a:r>
            <a:endParaRPr lang="en-US" altLang="zh-CN" sz="1867" kern="0" dirty="0" smtClean="0">
              <a:solidFill>
                <a:schemeClr val="accent3">
                  <a:lumMod val="50000"/>
                </a:schemeClr>
              </a:solidFill>
            </a:endParaRPr>
          </a:p>
        </p:txBody>
      </p:sp>
    </p:spTree>
    <p:extLst>
      <p:ext uri="{BB962C8B-B14F-4D97-AF65-F5344CB8AC3E}">
        <p14:creationId xmlns:p14="http://schemas.microsoft.com/office/powerpoint/2010/main" val="2288797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a:xfrm>
            <a:off x="695401" y="184971"/>
            <a:ext cx="10769768" cy="584775"/>
          </a:xfrm>
        </p:spPr>
        <p:txBody>
          <a:bodyPr/>
          <a:lstStyle/>
          <a:p>
            <a:r>
              <a:rPr lang="zh-CN" altLang="en-US" b="1" dirty="0" smtClean="0">
                <a:latin typeface="+mj-ea"/>
                <a:ea typeface="+mj-ea"/>
              </a:rPr>
              <a:t>解决方案</a:t>
            </a:r>
            <a:endParaRPr lang="zh-CN" altLang="en-US" b="1" dirty="0">
              <a:latin typeface="+mj-ea"/>
              <a:ea typeface="+mj-ea"/>
            </a:endParaRPr>
          </a:p>
        </p:txBody>
      </p:sp>
      <p:sp>
        <p:nvSpPr>
          <p:cNvPr id="4" name="矩形 3"/>
          <p:cNvSpPr/>
          <p:nvPr/>
        </p:nvSpPr>
        <p:spPr>
          <a:xfrm>
            <a:off x="502691" y="1120656"/>
            <a:ext cx="11058506" cy="4525470"/>
          </a:xfrm>
          <a:prstGeom prst="rect">
            <a:avLst/>
          </a:prstGeom>
        </p:spPr>
        <p:txBody>
          <a:bodyPr wrap="square">
            <a:spAutoFit/>
          </a:bodyPr>
          <a:lstStyle/>
          <a:p>
            <a:pPr defTabSz="1219170">
              <a:lnSpc>
                <a:spcPct val="150000"/>
              </a:lnSpc>
            </a:pPr>
            <a:r>
              <a:rPr lang="zh-CN" altLang="en-US" sz="2400" b="1" kern="0" dirty="0" smtClean="0">
                <a:solidFill>
                  <a:schemeClr val="accent3">
                    <a:lumMod val="75000"/>
                  </a:schemeClr>
                </a:solidFill>
              </a:rPr>
              <a:t>加入行人检测器来报告跟踪失败和辅助恢复</a:t>
            </a:r>
            <a:endParaRPr lang="en-US" altLang="zh-CN" sz="2400" b="1" kern="0" dirty="0" smtClean="0">
              <a:solidFill>
                <a:schemeClr val="accent3">
                  <a:lumMod val="75000"/>
                </a:schemeClr>
              </a:solidFill>
            </a:endParaRPr>
          </a:p>
          <a:p>
            <a:pPr defTabSz="1219170">
              <a:lnSpc>
                <a:spcPct val="150000"/>
              </a:lnSpc>
            </a:pPr>
            <a:endParaRPr lang="en-US" altLang="zh-CN" sz="1867" kern="0" dirty="0" smtClean="0">
              <a:solidFill>
                <a:schemeClr val="accent3">
                  <a:lumMod val="50000"/>
                </a:schemeClr>
              </a:solidFill>
            </a:endParaRPr>
          </a:p>
          <a:p>
            <a:pPr marL="342900"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特征提取：</a:t>
            </a:r>
            <a:r>
              <a:rPr lang="en-US" altLang="zh-CN" sz="1867" kern="0" dirty="0" smtClean="0">
                <a:solidFill>
                  <a:schemeClr val="accent3">
                    <a:lumMod val="50000"/>
                  </a:schemeClr>
                </a:solidFill>
              </a:rPr>
              <a:t>HOG + </a:t>
            </a:r>
            <a:r>
              <a:rPr lang="zh-CN" altLang="en-US" sz="1867" kern="0" dirty="0" smtClean="0">
                <a:solidFill>
                  <a:schemeClr val="accent3">
                    <a:lumMod val="50000"/>
                  </a:schemeClr>
                </a:solidFill>
              </a:rPr>
              <a:t>颜色直方图</a:t>
            </a:r>
            <a:endParaRPr lang="en-US" altLang="zh-CN" sz="1867" kern="0" dirty="0" smtClean="0">
              <a:solidFill>
                <a:schemeClr val="accent3">
                  <a:lumMod val="50000"/>
                </a:schemeClr>
              </a:solidFill>
            </a:endParaRPr>
          </a:p>
          <a:p>
            <a:pPr marL="800089" lvl="1" indent="-342900" defTabSz="1219170">
              <a:lnSpc>
                <a:spcPct val="150000"/>
              </a:lnSpc>
              <a:buFont typeface="Arial" panose="020B0604020202020204" pitchFamily="34" charset="0"/>
              <a:buChar char="•"/>
            </a:pPr>
            <a:r>
              <a:rPr lang="en-US" altLang="zh-CN" sz="1867" kern="0" dirty="0" smtClean="0">
                <a:solidFill>
                  <a:schemeClr val="accent3">
                    <a:lumMod val="50000"/>
                  </a:schemeClr>
                </a:solidFill>
              </a:rPr>
              <a:t>HOG</a:t>
            </a:r>
            <a:r>
              <a:rPr lang="zh-CN" altLang="en-US" sz="1867" kern="0" dirty="0" smtClean="0">
                <a:solidFill>
                  <a:schemeClr val="accent3">
                    <a:lumMod val="50000"/>
                  </a:schemeClr>
                </a:solidFill>
              </a:rPr>
              <a:t>：梯度方向直方图</a:t>
            </a:r>
            <a:endParaRPr lang="en-US" altLang="zh-CN" sz="1867" kern="0" dirty="0" smtClean="0">
              <a:solidFill>
                <a:schemeClr val="accent3">
                  <a:lumMod val="50000"/>
                </a:schemeClr>
              </a:solidFill>
            </a:endParaRPr>
          </a:p>
          <a:p>
            <a:pPr marL="1257277" lvl="2"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用于描述物体的边缘和纹理，是行人检测中最为常用的特征描述子之一</a:t>
            </a:r>
            <a:endParaRPr lang="en-US" altLang="zh-CN" sz="1867" kern="0" dirty="0" smtClean="0">
              <a:solidFill>
                <a:schemeClr val="accent3">
                  <a:lumMod val="50000"/>
                </a:schemeClr>
              </a:solidFill>
            </a:endParaRPr>
          </a:p>
          <a:p>
            <a:pPr marL="800089" lvl="1"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颜色直方图：图像区域中的颜色分布</a:t>
            </a:r>
            <a:endParaRPr lang="en-US" altLang="zh-CN" sz="1867" kern="0" dirty="0" smtClean="0">
              <a:solidFill>
                <a:schemeClr val="accent3">
                  <a:lumMod val="50000"/>
                </a:schemeClr>
              </a:solidFill>
            </a:endParaRPr>
          </a:p>
          <a:p>
            <a:pPr marL="1257277" lvl="2"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采用</a:t>
            </a:r>
            <a:r>
              <a:rPr lang="en-US" altLang="zh-CN" sz="1867" kern="0" dirty="0" smtClean="0">
                <a:solidFill>
                  <a:schemeClr val="accent3">
                    <a:lumMod val="50000"/>
                  </a:schemeClr>
                </a:solidFill>
              </a:rPr>
              <a:t>HSV</a:t>
            </a:r>
            <a:r>
              <a:rPr lang="zh-CN" altLang="en-US" sz="1867" kern="0" dirty="0" smtClean="0">
                <a:solidFill>
                  <a:schemeClr val="accent3">
                    <a:lumMod val="50000"/>
                  </a:schemeClr>
                </a:solidFill>
              </a:rPr>
              <a:t>作为颜色空间，分别表示颜色的色调</a:t>
            </a:r>
            <a:r>
              <a:rPr lang="en-US" altLang="zh-CN" sz="1867" kern="0" dirty="0" smtClean="0">
                <a:solidFill>
                  <a:schemeClr val="accent3">
                    <a:lumMod val="50000"/>
                  </a:schemeClr>
                </a:solidFill>
              </a:rPr>
              <a:t>(hue)</a:t>
            </a:r>
            <a:r>
              <a:rPr lang="zh-CN" altLang="en-US" sz="1867" kern="0" dirty="0" smtClean="0">
                <a:solidFill>
                  <a:schemeClr val="accent3">
                    <a:lumMod val="50000"/>
                  </a:schemeClr>
                </a:solidFill>
              </a:rPr>
              <a:t>、饱和度</a:t>
            </a:r>
            <a:r>
              <a:rPr lang="en-US" altLang="zh-CN" sz="1867" kern="0" dirty="0" smtClean="0">
                <a:solidFill>
                  <a:schemeClr val="accent3">
                    <a:lumMod val="50000"/>
                  </a:schemeClr>
                </a:solidFill>
              </a:rPr>
              <a:t>(saturation)</a:t>
            </a:r>
            <a:r>
              <a:rPr lang="zh-CN" altLang="en-US" sz="1867" kern="0" dirty="0" smtClean="0">
                <a:solidFill>
                  <a:schemeClr val="accent3">
                    <a:lumMod val="50000"/>
                  </a:schemeClr>
                </a:solidFill>
              </a:rPr>
              <a:t>和亮度</a:t>
            </a:r>
            <a:r>
              <a:rPr lang="en-US" altLang="zh-CN" sz="1867" kern="0" dirty="0" smtClean="0">
                <a:solidFill>
                  <a:schemeClr val="accent3">
                    <a:lumMod val="50000"/>
                  </a:schemeClr>
                </a:solidFill>
              </a:rPr>
              <a:t>(value)</a:t>
            </a:r>
          </a:p>
          <a:p>
            <a:pPr marL="342900"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分类器：</a:t>
            </a:r>
            <a:r>
              <a:rPr lang="en-US" altLang="zh-CN" sz="1867" kern="0" dirty="0" smtClean="0">
                <a:solidFill>
                  <a:schemeClr val="accent3">
                    <a:lumMod val="50000"/>
                  </a:schemeClr>
                </a:solidFill>
              </a:rPr>
              <a:t>SVM</a:t>
            </a:r>
          </a:p>
          <a:p>
            <a:pPr marL="800089" lvl="1"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有监督学习：使用图像背景作为负样本，目标所在区域作为正样本进行训练</a:t>
            </a:r>
            <a:endParaRPr lang="en-US" altLang="zh-CN" sz="1867" kern="0" dirty="0" smtClean="0">
              <a:solidFill>
                <a:schemeClr val="accent3">
                  <a:lumMod val="50000"/>
                </a:schemeClr>
              </a:solidFill>
            </a:endParaRPr>
          </a:p>
          <a:p>
            <a:pPr marL="800089" lvl="1"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输入图像区域的特征向量，可得到该区域是正样本或负样本的概率</a:t>
            </a:r>
            <a:endParaRPr lang="en-US" altLang="zh-CN" sz="1867" kern="0" dirty="0" smtClean="0">
              <a:solidFill>
                <a:schemeClr val="accent3">
                  <a:lumMod val="50000"/>
                </a:schemeClr>
              </a:solidFill>
            </a:endParaRPr>
          </a:p>
        </p:txBody>
      </p:sp>
    </p:spTree>
    <p:extLst>
      <p:ext uri="{BB962C8B-B14F-4D97-AF65-F5344CB8AC3E}">
        <p14:creationId xmlns:p14="http://schemas.microsoft.com/office/powerpoint/2010/main" val="1978338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5"/>
          </p:nvPr>
        </p:nvSpPr>
        <p:spPr>
          <a:xfrm>
            <a:off x="695401" y="184971"/>
            <a:ext cx="10769768" cy="584775"/>
          </a:xfrm>
        </p:spPr>
        <p:txBody>
          <a:bodyPr/>
          <a:lstStyle/>
          <a:p>
            <a:r>
              <a:rPr lang="zh-CN" altLang="en-US" b="1" dirty="0" smtClean="0">
                <a:latin typeface="+mj-ea"/>
                <a:ea typeface="+mj-ea"/>
              </a:rPr>
              <a:t>解决方案</a:t>
            </a:r>
            <a:endParaRPr lang="zh-CN" altLang="en-US" b="1" dirty="0">
              <a:latin typeface="+mj-ea"/>
              <a:ea typeface="+mj-ea"/>
            </a:endParaRPr>
          </a:p>
        </p:txBody>
      </p:sp>
      <p:sp>
        <p:nvSpPr>
          <p:cNvPr id="5" name="矩形 4"/>
          <p:cNvSpPr/>
          <p:nvPr/>
        </p:nvSpPr>
        <p:spPr>
          <a:xfrm>
            <a:off x="502691" y="1120656"/>
            <a:ext cx="11058506" cy="4525470"/>
          </a:xfrm>
          <a:prstGeom prst="rect">
            <a:avLst/>
          </a:prstGeom>
        </p:spPr>
        <p:txBody>
          <a:bodyPr wrap="square">
            <a:spAutoFit/>
          </a:bodyPr>
          <a:lstStyle/>
          <a:p>
            <a:pPr defTabSz="1219170">
              <a:lnSpc>
                <a:spcPct val="150000"/>
              </a:lnSpc>
            </a:pPr>
            <a:r>
              <a:rPr lang="zh-CN" altLang="en-US" sz="2400" b="1" kern="0" dirty="0" smtClean="0">
                <a:solidFill>
                  <a:schemeClr val="accent3">
                    <a:lumMod val="75000"/>
                  </a:schemeClr>
                </a:solidFill>
              </a:rPr>
              <a:t>加入行人检测器来报告跟踪失败和辅助恢复</a:t>
            </a:r>
            <a:endParaRPr lang="en-US" altLang="zh-CN" sz="2400" b="1" kern="0" dirty="0" smtClean="0">
              <a:solidFill>
                <a:schemeClr val="accent3">
                  <a:lumMod val="75000"/>
                </a:schemeClr>
              </a:solidFill>
            </a:endParaRPr>
          </a:p>
          <a:p>
            <a:pPr defTabSz="1219170">
              <a:lnSpc>
                <a:spcPct val="150000"/>
              </a:lnSpc>
            </a:pPr>
            <a:endParaRPr lang="en-US" altLang="zh-CN" sz="1867" kern="0" dirty="0" smtClean="0">
              <a:solidFill>
                <a:schemeClr val="accent3">
                  <a:lumMod val="50000"/>
                </a:schemeClr>
              </a:solidFill>
            </a:endParaRPr>
          </a:p>
          <a:p>
            <a:pPr marL="342900"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初始化分类器</a:t>
            </a:r>
            <a:endParaRPr lang="en-US" altLang="zh-CN" sz="1867" kern="0" dirty="0" smtClean="0">
              <a:solidFill>
                <a:schemeClr val="accent3">
                  <a:lumMod val="50000"/>
                </a:schemeClr>
              </a:solidFill>
            </a:endParaRPr>
          </a:p>
          <a:p>
            <a:pPr marL="800089" lvl="1"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使用</a:t>
            </a:r>
            <a:r>
              <a:rPr lang="zh-CN" altLang="en-US" sz="1867" kern="0" dirty="0">
                <a:solidFill>
                  <a:schemeClr val="accent3">
                    <a:lumMod val="50000"/>
                  </a:schemeClr>
                </a:solidFill>
              </a:rPr>
              <a:t>追踪器前若干帧的输出来对分类器进行</a:t>
            </a:r>
            <a:r>
              <a:rPr lang="zh-CN" altLang="en-US" sz="1867" kern="0" dirty="0" smtClean="0">
                <a:solidFill>
                  <a:schemeClr val="accent3">
                    <a:lumMod val="50000"/>
                  </a:schemeClr>
                </a:solidFill>
              </a:rPr>
              <a:t>训练</a:t>
            </a:r>
            <a:endParaRPr lang="en-US" altLang="zh-CN" sz="1867" kern="0" dirty="0" smtClean="0">
              <a:solidFill>
                <a:schemeClr val="accent3">
                  <a:lumMod val="50000"/>
                </a:schemeClr>
              </a:solidFill>
            </a:endParaRPr>
          </a:p>
          <a:p>
            <a:pPr marL="342900"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验证追踪结果，报告追踪失败</a:t>
            </a:r>
            <a:endParaRPr lang="en-US" altLang="zh-CN" sz="1867" kern="0" dirty="0" smtClean="0">
              <a:solidFill>
                <a:schemeClr val="accent3">
                  <a:lumMod val="50000"/>
                </a:schemeClr>
              </a:solidFill>
            </a:endParaRPr>
          </a:p>
          <a:p>
            <a:pPr marL="800089" lvl="1"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为了减少对速度的影响，每</a:t>
            </a:r>
            <a:r>
              <a:rPr lang="en-US" altLang="zh-CN" sz="1867" kern="0" dirty="0" smtClean="0">
                <a:solidFill>
                  <a:schemeClr val="accent3">
                    <a:lumMod val="50000"/>
                  </a:schemeClr>
                </a:solidFill>
              </a:rPr>
              <a:t>10</a:t>
            </a:r>
            <a:r>
              <a:rPr lang="zh-CN" altLang="en-US" sz="1867" kern="0" dirty="0">
                <a:solidFill>
                  <a:schemeClr val="accent3">
                    <a:lumMod val="50000"/>
                  </a:schemeClr>
                </a:solidFill>
              </a:rPr>
              <a:t>帧使用分类器对追踪器的结果进行一次</a:t>
            </a:r>
            <a:r>
              <a:rPr lang="zh-CN" altLang="en-US" sz="1867" kern="0" dirty="0" smtClean="0">
                <a:solidFill>
                  <a:schemeClr val="accent3">
                    <a:lumMod val="50000"/>
                  </a:schemeClr>
                </a:solidFill>
              </a:rPr>
              <a:t>验证</a:t>
            </a:r>
            <a:endParaRPr lang="en-US" altLang="zh-CN" sz="1867" kern="0" dirty="0" smtClean="0">
              <a:solidFill>
                <a:schemeClr val="accent3">
                  <a:lumMod val="50000"/>
                </a:schemeClr>
              </a:solidFill>
            </a:endParaRPr>
          </a:p>
          <a:p>
            <a:pPr marL="342900"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追踪器失败后辅助恢复</a:t>
            </a:r>
            <a:endParaRPr lang="en-US" altLang="zh-CN" sz="1867" kern="0" dirty="0" smtClean="0">
              <a:solidFill>
                <a:schemeClr val="accent3">
                  <a:lumMod val="50000"/>
                </a:schemeClr>
              </a:solidFill>
            </a:endParaRPr>
          </a:p>
          <a:p>
            <a:pPr marL="800089" lvl="1" indent="-342900" defTabSz="1219170">
              <a:lnSpc>
                <a:spcPct val="150000"/>
              </a:lnSpc>
              <a:buFont typeface="Arial" panose="020B0604020202020204" pitchFamily="34" charset="0"/>
              <a:buChar char="•"/>
            </a:pPr>
            <a:r>
              <a:rPr lang="zh-CN" altLang="en-US" sz="1867" kern="0" dirty="0">
                <a:solidFill>
                  <a:schemeClr val="accent3">
                    <a:lumMod val="50000"/>
                  </a:schemeClr>
                </a:solidFill>
              </a:rPr>
              <a:t>当追踪器错误或失败后，对每个输入帧通过滑窗法得到一些不同尺度上的搜索窗口，由分类器判断每个搜索窗口是否属于目标，若属于，则追踪器使用该窗口继续进行追踪。</a:t>
            </a:r>
          </a:p>
          <a:p>
            <a:pPr marL="800089" lvl="1" indent="-342900" defTabSz="1219170">
              <a:lnSpc>
                <a:spcPct val="150000"/>
              </a:lnSpc>
              <a:buFont typeface="Arial" panose="020B0604020202020204" pitchFamily="34" charset="0"/>
              <a:buChar char="•"/>
            </a:pPr>
            <a:endParaRPr lang="en-US" altLang="zh-CN" sz="1867" kern="0" dirty="0" smtClean="0">
              <a:solidFill>
                <a:schemeClr val="accent3">
                  <a:lumMod val="50000"/>
                </a:schemeClr>
              </a:solidFill>
            </a:endParaRPr>
          </a:p>
        </p:txBody>
      </p:sp>
    </p:spTree>
    <p:extLst>
      <p:ext uri="{BB962C8B-B14F-4D97-AF65-F5344CB8AC3E}">
        <p14:creationId xmlns:p14="http://schemas.microsoft.com/office/powerpoint/2010/main" val="4141201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文本占位符 9"/>
          <p:cNvSpPr>
            <a:spLocks noGrp="1"/>
          </p:cNvSpPr>
          <p:nvPr>
            <p:ph type="body" sz="quarter" idx="11"/>
          </p:nvPr>
        </p:nvSpPr>
        <p:spPr/>
        <p:txBody>
          <a:bodyPr/>
          <a:lstStyle/>
          <a:p>
            <a:r>
              <a:rPr lang="en-US" altLang="zh-CN" kern="0" dirty="0"/>
              <a:t>PART FOUR</a:t>
            </a:r>
            <a:endParaRPr lang="zh-CN" altLang="en-US" kern="0" dirty="0"/>
          </a:p>
        </p:txBody>
      </p:sp>
      <p:sp>
        <p:nvSpPr>
          <p:cNvPr id="7" name="文本占位符 6"/>
          <p:cNvSpPr>
            <a:spLocks noGrp="1"/>
          </p:cNvSpPr>
          <p:nvPr>
            <p:ph type="body" sz="quarter" idx="12"/>
          </p:nvPr>
        </p:nvSpPr>
        <p:spPr/>
        <p:txBody>
          <a:bodyPr/>
          <a:lstStyle/>
          <a:p>
            <a:r>
              <a:rPr lang="en-US" altLang="zh-CN" dirty="0"/>
              <a:t>4</a:t>
            </a:r>
            <a:endParaRPr lang="zh-CN" altLang="en-US" dirty="0"/>
          </a:p>
        </p:txBody>
      </p:sp>
      <p:sp>
        <p:nvSpPr>
          <p:cNvPr id="12" name="文本占位符 11"/>
          <p:cNvSpPr>
            <a:spLocks noGrp="1"/>
          </p:cNvSpPr>
          <p:nvPr>
            <p:ph type="body" sz="quarter" idx="13"/>
          </p:nvPr>
        </p:nvSpPr>
        <p:spPr>
          <a:xfrm>
            <a:off x="4371034" y="2791947"/>
            <a:ext cx="7392782" cy="748988"/>
          </a:xfrm>
        </p:spPr>
        <p:txBody>
          <a:bodyPr/>
          <a:lstStyle/>
          <a:p>
            <a:r>
              <a:rPr lang="zh-CN" altLang="en-US" dirty="0" smtClean="0"/>
              <a:t>系统实现与测试</a:t>
            </a:r>
            <a:endParaRPr lang="zh-CN" altLang="en-US" dirty="0"/>
          </a:p>
        </p:txBody>
      </p:sp>
    </p:spTree>
    <p:extLst>
      <p:ext uri="{BB962C8B-B14F-4D97-AF65-F5344CB8AC3E}">
        <p14:creationId xmlns:p14="http://schemas.microsoft.com/office/powerpoint/2010/main" val="1534729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a:xfrm>
            <a:off x="695402" y="161116"/>
            <a:ext cx="7928834" cy="584775"/>
          </a:xfrm>
        </p:spPr>
        <p:txBody>
          <a:bodyPr/>
          <a:lstStyle/>
          <a:p>
            <a:r>
              <a:rPr lang="zh-CN" altLang="en-US" b="1" dirty="0" smtClean="0"/>
              <a:t>视觉行人追踪系统 </a:t>
            </a:r>
            <a:r>
              <a:rPr lang="en-US" altLang="zh-CN" b="1" dirty="0" smtClean="0"/>
              <a:t>– </a:t>
            </a:r>
            <a:r>
              <a:rPr lang="zh-CN" altLang="en-US" b="1" dirty="0" smtClean="0"/>
              <a:t>评估标准</a:t>
            </a:r>
            <a:endParaRPr lang="zh-CN" altLang="en-US" b="1" dirty="0"/>
          </a:p>
        </p:txBody>
      </p:sp>
      <p:sp>
        <p:nvSpPr>
          <p:cNvPr id="4" name="矩形 3"/>
          <p:cNvSpPr/>
          <p:nvPr/>
        </p:nvSpPr>
        <p:spPr>
          <a:xfrm>
            <a:off x="1021405" y="1489702"/>
            <a:ext cx="6007134" cy="3540456"/>
          </a:xfrm>
          <a:prstGeom prst="rect">
            <a:avLst/>
          </a:prstGeom>
        </p:spPr>
        <p:txBody>
          <a:bodyPr wrap="square">
            <a:spAutoFit/>
          </a:bodyPr>
          <a:lstStyle/>
          <a:p>
            <a:pPr marL="342900" indent="-342900" defTabSz="1219170">
              <a:lnSpc>
                <a:spcPct val="150000"/>
              </a:lnSpc>
              <a:buFont typeface="Arial" panose="020B0604020202020204" pitchFamily="34" charset="0"/>
              <a:buChar char="•"/>
            </a:pPr>
            <a:r>
              <a:rPr lang="zh-CN" altLang="en-US" sz="1867" kern="0" dirty="0" smtClean="0">
                <a:solidFill>
                  <a:schemeClr val="accent1">
                    <a:lumMod val="50000"/>
                  </a:schemeClr>
                </a:solidFill>
              </a:rPr>
              <a:t>重叠率</a:t>
            </a:r>
            <a:endParaRPr lang="en-US" altLang="zh-CN" sz="1867" kern="0" dirty="0" smtClean="0">
              <a:solidFill>
                <a:schemeClr val="accent1">
                  <a:lumMod val="50000"/>
                </a:schemeClr>
              </a:solidFill>
            </a:endParaRPr>
          </a:p>
          <a:p>
            <a:pPr marL="800089" lvl="1" indent="-342900" defTabSz="1219170">
              <a:lnSpc>
                <a:spcPct val="150000"/>
              </a:lnSpc>
              <a:buFont typeface="Arial" panose="020B0604020202020204" pitchFamily="34" charset="0"/>
              <a:buChar char="•"/>
            </a:pPr>
            <a:r>
              <a:rPr lang="zh-CN" altLang="en-US" sz="1867" kern="0" dirty="0" smtClean="0">
                <a:solidFill>
                  <a:schemeClr val="accent1">
                    <a:lumMod val="50000"/>
                  </a:schemeClr>
                </a:solidFill>
              </a:rPr>
              <a:t>两个界限框重叠部分的面积除以总面积</a:t>
            </a:r>
            <a:endParaRPr lang="en-US" altLang="zh-CN" sz="1867" kern="0" dirty="0" smtClean="0">
              <a:solidFill>
                <a:schemeClr val="accent1">
                  <a:lumMod val="50000"/>
                </a:schemeClr>
              </a:solidFill>
            </a:endParaRPr>
          </a:p>
          <a:p>
            <a:pPr marL="800089" lvl="1" indent="-342900" defTabSz="1219170">
              <a:lnSpc>
                <a:spcPct val="150000"/>
              </a:lnSpc>
              <a:buFont typeface="Arial" panose="020B0604020202020204" pitchFamily="34" charset="0"/>
              <a:buChar char="•"/>
            </a:pPr>
            <a:r>
              <a:rPr lang="zh-CN" altLang="en-US" sz="1867" kern="0" dirty="0">
                <a:solidFill>
                  <a:schemeClr val="accent1">
                    <a:lumMod val="50000"/>
                  </a:schemeClr>
                </a:solidFill>
              </a:rPr>
              <a:t>衡量结果在尺度和位置上的准确</a:t>
            </a:r>
            <a:r>
              <a:rPr lang="zh-CN" altLang="en-US" sz="1867" kern="0" dirty="0" smtClean="0">
                <a:solidFill>
                  <a:schemeClr val="accent1">
                    <a:lumMod val="50000"/>
                  </a:schemeClr>
                </a:solidFill>
              </a:rPr>
              <a:t>程度</a:t>
            </a:r>
            <a:endParaRPr lang="en-US" altLang="zh-CN" sz="1867" kern="0" dirty="0" smtClean="0">
              <a:solidFill>
                <a:schemeClr val="accent1">
                  <a:lumMod val="50000"/>
                </a:schemeClr>
              </a:solidFill>
            </a:endParaRPr>
          </a:p>
          <a:p>
            <a:pPr marL="342900" indent="-342900" defTabSz="1219170">
              <a:lnSpc>
                <a:spcPct val="150000"/>
              </a:lnSpc>
              <a:buFont typeface="Arial" panose="020B0604020202020204" pitchFamily="34" charset="0"/>
              <a:buChar char="•"/>
            </a:pPr>
            <a:r>
              <a:rPr lang="zh-CN" altLang="en-US" sz="1867" kern="0" dirty="0" smtClean="0">
                <a:solidFill>
                  <a:schemeClr val="accent1">
                    <a:lumMod val="50000"/>
                  </a:schemeClr>
                </a:solidFill>
              </a:rPr>
              <a:t>偏移率</a:t>
            </a:r>
            <a:endParaRPr lang="en-US" altLang="zh-CN" sz="1867" kern="0" dirty="0" smtClean="0">
              <a:solidFill>
                <a:schemeClr val="accent1">
                  <a:lumMod val="50000"/>
                </a:schemeClr>
              </a:solidFill>
            </a:endParaRPr>
          </a:p>
          <a:p>
            <a:pPr marL="800089" lvl="1" indent="-342900" defTabSz="1219170">
              <a:lnSpc>
                <a:spcPct val="150000"/>
              </a:lnSpc>
              <a:buFont typeface="Arial" panose="020B0604020202020204" pitchFamily="34" charset="0"/>
              <a:buChar char="•"/>
            </a:pPr>
            <a:r>
              <a:rPr lang="zh-CN" altLang="en-US" sz="1867" kern="0" dirty="0" smtClean="0">
                <a:solidFill>
                  <a:schemeClr val="accent1">
                    <a:lumMod val="50000"/>
                  </a:schemeClr>
                </a:solidFill>
              </a:rPr>
              <a:t>界限框中心点</a:t>
            </a:r>
            <a:r>
              <a:rPr lang="zh-CN" altLang="en-US" sz="1867" kern="0" dirty="0">
                <a:solidFill>
                  <a:schemeClr val="accent1">
                    <a:lumMod val="50000"/>
                  </a:schemeClr>
                </a:solidFill>
              </a:rPr>
              <a:t>的偏移量除</a:t>
            </a:r>
            <a:r>
              <a:rPr lang="zh-CN" altLang="en-US" sz="1867" kern="0" dirty="0" smtClean="0">
                <a:solidFill>
                  <a:schemeClr val="accent1">
                    <a:lumMod val="50000"/>
                  </a:schemeClr>
                </a:solidFill>
              </a:rPr>
              <a:t>以其尺度</a:t>
            </a:r>
            <a:endParaRPr lang="en-US" altLang="zh-CN" sz="1867" kern="0" dirty="0" smtClean="0">
              <a:solidFill>
                <a:schemeClr val="accent1">
                  <a:lumMod val="50000"/>
                </a:schemeClr>
              </a:solidFill>
            </a:endParaRPr>
          </a:p>
          <a:p>
            <a:pPr marL="800089" lvl="1" indent="-342900" defTabSz="1219170">
              <a:lnSpc>
                <a:spcPct val="150000"/>
              </a:lnSpc>
              <a:buFont typeface="Arial" panose="020B0604020202020204" pitchFamily="34" charset="0"/>
              <a:buChar char="•"/>
            </a:pPr>
            <a:r>
              <a:rPr lang="zh-CN" altLang="en-US" sz="1867" kern="0" dirty="0" smtClean="0">
                <a:solidFill>
                  <a:schemeClr val="accent1">
                    <a:lumMod val="50000"/>
                  </a:schemeClr>
                </a:solidFill>
              </a:rPr>
              <a:t>衡量结果目标位置的准确程度</a:t>
            </a:r>
            <a:endParaRPr lang="en-US" altLang="zh-CN" sz="1867" kern="0" dirty="0" smtClean="0">
              <a:solidFill>
                <a:schemeClr val="accent1">
                  <a:lumMod val="50000"/>
                </a:schemeClr>
              </a:solidFill>
            </a:endParaRPr>
          </a:p>
          <a:p>
            <a:pPr marL="342900" indent="-342900" defTabSz="1219170">
              <a:lnSpc>
                <a:spcPct val="150000"/>
              </a:lnSpc>
              <a:buFont typeface="Arial" panose="020B0604020202020204" pitchFamily="34" charset="0"/>
              <a:buChar char="•"/>
            </a:pPr>
            <a:r>
              <a:rPr lang="zh-CN" altLang="en-US" sz="1867" kern="0" dirty="0" smtClean="0">
                <a:solidFill>
                  <a:schemeClr val="accent1">
                    <a:lumMod val="50000"/>
                  </a:schemeClr>
                </a:solidFill>
              </a:rPr>
              <a:t>运行速度</a:t>
            </a:r>
            <a:endParaRPr lang="en-US" altLang="zh-CN" sz="1867" kern="0" dirty="0" smtClean="0">
              <a:solidFill>
                <a:schemeClr val="accent1">
                  <a:lumMod val="50000"/>
                </a:schemeClr>
              </a:solidFill>
            </a:endParaRPr>
          </a:p>
          <a:p>
            <a:pPr marL="800089" lvl="1" indent="-342900" defTabSz="1219170">
              <a:lnSpc>
                <a:spcPct val="150000"/>
              </a:lnSpc>
              <a:buFont typeface="Arial" panose="020B0604020202020204" pitchFamily="34" charset="0"/>
              <a:buChar char="•"/>
            </a:pPr>
            <a:r>
              <a:rPr lang="zh-CN" altLang="en-US" sz="1867" kern="0" dirty="0" smtClean="0">
                <a:solidFill>
                  <a:schemeClr val="accent1">
                    <a:lumMod val="50000"/>
                  </a:schemeClr>
                </a:solidFill>
              </a:rPr>
              <a:t>每秒能够处理的帧数</a:t>
            </a:r>
            <a:endParaRPr lang="en-US" altLang="zh-CN" sz="1867" kern="0" dirty="0">
              <a:solidFill>
                <a:schemeClr val="accent1">
                  <a:lumMod val="50000"/>
                </a:schemeClr>
              </a:solidFill>
            </a:endParaRPr>
          </a:p>
        </p:txBody>
      </p:sp>
      <p:pic>
        <p:nvPicPr>
          <p:cNvPr id="5" name="图片 4"/>
          <p:cNvPicPr>
            <a:picLocks noChangeAspect="1"/>
          </p:cNvPicPr>
          <p:nvPr/>
        </p:nvPicPr>
        <p:blipFill>
          <a:blip r:embed="rId3"/>
          <a:stretch>
            <a:fillRect/>
          </a:stretch>
        </p:blipFill>
        <p:spPr>
          <a:xfrm>
            <a:off x="7812246" y="965708"/>
            <a:ext cx="2390678" cy="3182590"/>
          </a:xfrm>
          <a:prstGeom prst="rect">
            <a:avLst/>
          </a:prstGeom>
        </p:spPr>
      </p:pic>
      <p:sp>
        <p:nvSpPr>
          <p:cNvPr id="7" name="矩形 6"/>
          <p:cNvSpPr/>
          <p:nvPr/>
        </p:nvSpPr>
        <p:spPr>
          <a:xfrm>
            <a:off x="7490698" y="4335404"/>
            <a:ext cx="3456633" cy="1384995"/>
          </a:xfrm>
          <a:prstGeom prst="rect">
            <a:avLst/>
          </a:prstGeom>
        </p:spPr>
        <p:txBody>
          <a:bodyPr wrap="square">
            <a:spAutoFit/>
          </a:bodyPr>
          <a:lstStyle/>
          <a:p>
            <a:pPr defTabSz="1219170">
              <a:lnSpc>
                <a:spcPct val="150000"/>
              </a:lnSpc>
            </a:pPr>
            <a:r>
              <a:rPr lang="en-US" altLang="zh-CN" sz="1400" kern="0" dirty="0" err="1" smtClean="0">
                <a:solidFill>
                  <a:schemeClr val="accent1">
                    <a:lumMod val="50000"/>
                  </a:schemeClr>
                </a:solidFill>
              </a:rPr>
              <a:t>GroundTruth</a:t>
            </a:r>
            <a:r>
              <a:rPr lang="en-US" altLang="zh-CN" sz="1400" kern="0" dirty="0" smtClean="0">
                <a:solidFill>
                  <a:schemeClr val="accent1">
                    <a:lumMod val="50000"/>
                  </a:schemeClr>
                </a:solidFill>
              </a:rPr>
              <a:t> bbox1 = (198, 249, 95, 325)</a:t>
            </a:r>
          </a:p>
          <a:p>
            <a:pPr defTabSz="1219170">
              <a:lnSpc>
                <a:spcPct val="150000"/>
              </a:lnSpc>
            </a:pPr>
            <a:r>
              <a:rPr lang="zh-CN" altLang="en-US" sz="1400" kern="0" dirty="0" smtClean="0">
                <a:solidFill>
                  <a:schemeClr val="accent1">
                    <a:lumMod val="50000"/>
                  </a:schemeClr>
                </a:solidFill>
              </a:rPr>
              <a:t>系统输出 </a:t>
            </a:r>
            <a:r>
              <a:rPr lang="en-US" altLang="zh-CN" sz="1400" kern="0" dirty="0" smtClean="0">
                <a:solidFill>
                  <a:schemeClr val="accent1">
                    <a:lumMod val="50000"/>
                  </a:schemeClr>
                </a:solidFill>
              </a:rPr>
              <a:t>bbox2 = (197, 244, 97, 331)</a:t>
            </a:r>
          </a:p>
          <a:p>
            <a:pPr defTabSz="1219170">
              <a:lnSpc>
                <a:spcPct val="150000"/>
              </a:lnSpc>
            </a:pPr>
            <a:r>
              <a:rPr lang="zh-CN" altLang="en-US" sz="1400" kern="0" dirty="0">
                <a:solidFill>
                  <a:schemeClr val="accent1">
                    <a:lumMod val="50000"/>
                  </a:schemeClr>
                </a:solidFill>
              </a:rPr>
              <a:t>重叠</a:t>
            </a:r>
            <a:r>
              <a:rPr lang="zh-CN" altLang="en-US" sz="1400" kern="0" dirty="0" smtClean="0">
                <a:solidFill>
                  <a:schemeClr val="accent1">
                    <a:lumMod val="50000"/>
                  </a:schemeClr>
                </a:solidFill>
              </a:rPr>
              <a:t>率 </a:t>
            </a:r>
            <a:r>
              <a:rPr lang="en-US" altLang="zh-CN" sz="1400" kern="0" dirty="0">
                <a:solidFill>
                  <a:schemeClr val="accent1">
                    <a:lumMod val="50000"/>
                  </a:schemeClr>
                </a:solidFill>
              </a:rPr>
              <a:t>= </a:t>
            </a:r>
            <a:r>
              <a:rPr lang="en-US" altLang="zh-CN" sz="1400" kern="0" dirty="0" smtClean="0">
                <a:solidFill>
                  <a:schemeClr val="accent1">
                    <a:lumMod val="50000"/>
                  </a:schemeClr>
                </a:solidFill>
              </a:rPr>
              <a:t>96.12%</a:t>
            </a:r>
          </a:p>
          <a:p>
            <a:pPr defTabSz="1219170">
              <a:lnSpc>
                <a:spcPct val="150000"/>
              </a:lnSpc>
            </a:pPr>
            <a:r>
              <a:rPr lang="zh-CN" altLang="en-US" sz="1400" kern="0" dirty="0" smtClean="0">
                <a:solidFill>
                  <a:schemeClr val="accent1">
                    <a:lumMod val="50000"/>
                  </a:schemeClr>
                </a:solidFill>
              </a:rPr>
              <a:t>中心点偏移率 </a:t>
            </a:r>
            <a:r>
              <a:rPr lang="en-US" altLang="zh-CN" sz="1400" kern="0" dirty="0" smtClean="0">
                <a:solidFill>
                  <a:schemeClr val="accent1">
                    <a:lumMod val="50000"/>
                  </a:schemeClr>
                </a:solidFill>
              </a:rPr>
              <a:t>= (0.04%, 0.52%)</a:t>
            </a:r>
          </a:p>
        </p:txBody>
      </p:sp>
    </p:spTree>
    <p:extLst>
      <p:ext uri="{BB962C8B-B14F-4D97-AF65-F5344CB8AC3E}">
        <p14:creationId xmlns:p14="http://schemas.microsoft.com/office/powerpoint/2010/main" val="442922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a:xfrm>
            <a:off x="695402" y="161117"/>
            <a:ext cx="7928834" cy="584775"/>
          </a:xfrm>
        </p:spPr>
        <p:txBody>
          <a:bodyPr/>
          <a:lstStyle/>
          <a:p>
            <a:r>
              <a:rPr lang="zh-CN" altLang="en-US" b="1" dirty="0"/>
              <a:t>视觉</a:t>
            </a:r>
            <a:r>
              <a:rPr lang="zh-CN" altLang="en-US" b="1" dirty="0" smtClean="0"/>
              <a:t>行人</a:t>
            </a:r>
            <a:r>
              <a:rPr lang="zh-CN" altLang="en-US" b="1" dirty="0"/>
              <a:t>追踪</a:t>
            </a:r>
            <a:r>
              <a:rPr lang="zh-CN" altLang="en-US" b="1" dirty="0" smtClean="0"/>
              <a:t>系统 </a:t>
            </a:r>
            <a:r>
              <a:rPr lang="en-US" altLang="zh-CN" b="1" dirty="0" smtClean="0"/>
              <a:t>– </a:t>
            </a:r>
            <a:r>
              <a:rPr lang="zh-CN" altLang="en-US" b="1" dirty="0" smtClean="0"/>
              <a:t>测试结果</a:t>
            </a:r>
            <a:endParaRPr lang="zh-CN" altLang="en-US" dirty="0"/>
          </a:p>
        </p:txBody>
      </p:sp>
      <p:sp>
        <p:nvSpPr>
          <p:cNvPr id="4" name="矩形 3"/>
          <p:cNvSpPr/>
          <p:nvPr/>
        </p:nvSpPr>
        <p:spPr>
          <a:xfrm>
            <a:off x="584868" y="1012931"/>
            <a:ext cx="11000881" cy="938847"/>
          </a:xfrm>
          <a:prstGeom prst="rect">
            <a:avLst/>
          </a:prstGeom>
        </p:spPr>
        <p:txBody>
          <a:bodyPr wrap="square">
            <a:spAutoFit/>
          </a:bodyPr>
          <a:lstStyle/>
          <a:p>
            <a:pPr marL="342900" indent="-342900" defTabSz="1219170">
              <a:lnSpc>
                <a:spcPct val="150000"/>
              </a:lnSpc>
              <a:buFont typeface="Arial" panose="020B0604020202020204" pitchFamily="34" charset="0"/>
              <a:buChar char="•"/>
            </a:pPr>
            <a:r>
              <a:rPr lang="zh-CN" altLang="en-US" kern="0" dirty="0" smtClean="0">
                <a:solidFill>
                  <a:schemeClr val="accent1">
                    <a:lumMod val="50000"/>
                  </a:schemeClr>
                </a:solidFill>
              </a:rPr>
              <a:t>测试数据集：</a:t>
            </a:r>
            <a:r>
              <a:rPr lang="en-US" altLang="zh-CN" kern="0" dirty="0" smtClean="0">
                <a:solidFill>
                  <a:schemeClr val="accent1">
                    <a:lumMod val="50000"/>
                  </a:schemeClr>
                </a:solidFill>
              </a:rPr>
              <a:t>TB-100</a:t>
            </a:r>
            <a:r>
              <a:rPr lang="zh-CN" altLang="en-US" kern="0" dirty="0" smtClean="0">
                <a:solidFill>
                  <a:schemeClr val="accent1">
                    <a:lumMod val="50000"/>
                  </a:schemeClr>
                </a:solidFill>
              </a:rPr>
              <a:t>中的</a:t>
            </a:r>
            <a:r>
              <a:rPr lang="en-US" altLang="zh-CN" kern="0" dirty="0" smtClean="0">
                <a:solidFill>
                  <a:schemeClr val="accent1">
                    <a:lumMod val="50000"/>
                  </a:schemeClr>
                </a:solidFill>
              </a:rPr>
              <a:t>14</a:t>
            </a:r>
            <a:r>
              <a:rPr lang="zh-CN" altLang="en-US" kern="0" dirty="0" smtClean="0">
                <a:solidFill>
                  <a:schemeClr val="accent1">
                    <a:lumMod val="50000"/>
                  </a:schemeClr>
                </a:solidFill>
              </a:rPr>
              <a:t>个视频，共有</a:t>
            </a:r>
            <a:r>
              <a:rPr lang="en-US" altLang="zh-CN" kern="0" dirty="0" smtClean="0">
                <a:solidFill>
                  <a:schemeClr val="accent1">
                    <a:lumMod val="50000"/>
                  </a:schemeClr>
                </a:solidFill>
              </a:rPr>
              <a:t>6448</a:t>
            </a:r>
            <a:r>
              <a:rPr lang="zh-CN" altLang="en-US" kern="0" dirty="0" smtClean="0">
                <a:solidFill>
                  <a:schemeClr val="accent1">
                    <a:lumMod val="50000"/>
                  </a:schemeClr>
                </a:solidFill>
              </a:rPr>
              <a:t>帧。</a:t>
            </a:r>
            <a:endParaRPr lang="en-US" altLang="zh-CN" kern="0" dirty="0" smtClean="0">
              <a:solidFill>
                <a:schemeClr val="accent1">
                  <a:lumMod val="50000"/>
                </a:schemeClr>
              </a:solidFill>
            </a:endParaRPr>
          </a:p>
          <a:p>
            <a:pPr marL="342900" indent="-342900" defTabSz="1219170">
              <a:lnSpc>
                <a:spcPct val="150000"/>
              </a:lnSpc>
              <a:buFont typeface="Arial" panose="020B0604020202020204" pitchFamily="34" charset="0"/>
              <a:buChar char="•"/>
            </a:pPr>
            <a:r>
              <a:rPr lang="zh-CN" altLang="en-US" kern="0" dirty="0" smtClean="0">
                <a:solidFill>
                  <a:schemeClr val="accent1">
                    <a:lumMod val="50000"/>
                  </a:schemeClr>
                </a:solidFill>
              </a:rPr>
              <a:t>为了验证加入检测器辅助追踪是否提高了结果准确度，另外测试了仅使用</a:t>
            </a:r>
            <a:r>
              <a:rPr lang="en-US" altLang="zh-CN" kern="0" dirty="0" smtClean="0">
                <a:solidFill>
                  <a:schemeClr val="accent1">
                    <a:lumMod val="50000"/>
                  </a:schemeClr>
                </a:solidFill>
              </a:rPr>
              <a:t>CSR-DCF</a:t>
            </a:r>
            <a:r>
              <a:rPr lang="zh-CN" altLang="en-US" kern="0" dirty="0" smtClean="0">
                <a:solidFill>
                  <a:schemeClr val="accent1">
                    <a:lumMod val="50000"/>
                  </a:schemeClr>
                </a:solidFill>
              </a:rPr>
              <a:t>的结果作为对比</a:t>
            </a:r>
            <a:r>
              <a:rPr lang="zh-CN" altLang="en-US" sz="1867" kern="0" dirty="0" smtClean="0">
                <a:solidFill>
                  <a:schemeClr val="accent1">
                    <a:lumMod val="50000"/>
                  </a:schemeClr>
                </a:solidFill>
              </a:rPr>
              <a:t>。</a:t>
            </a:r>
            <a:endParaRPr lang="en-US" altLang="zh-CN" sz="1867" kern="0" dirty="0" smtClean="0">
              <a:solidFill>
                <a:schemeClr val="accent1">
                  <a:lumMod val="50000"/>
                </a:schemeClr>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23" y="2012247"/>
            <a:ext cx="6074696" cy="4499084"/>
          </a:xfrm>
          <a:prstGeom prst="rect">
            <a:avLst/>
          </a:prstGeom>
        </p:spPr>
      </p:pic>
      <p:graphicFrame>
        <p:nvGraphicFramePr>
          <p:cNvPr id="8" name="表格 7"/>
          <p:cNvGraphicFramePr>
            <a:graphicFrameLocks noGrp="1"/>
          </p:cNvGraphicFramePr>
          <p:nvPr>
            <p:extLst>
              <p:ext uri="{D42A27DB-BD31-4B8C-83A1-F6EECF244321}">
                <p14:modId xmlns:p14="http://schemas.microsoft.com/office/powerpoint/2010/main" val="4226754408"/>
              </p:ext>
            </p:extLst>
          </p:nvPr>
        </p:nvGraphicFramePr>
        <p:xfrm>
          <a:off x="6411616" y="2391841"/>
          <a:ext cx="5118867" cy="3595117"/>
        </p:xfrm>
        <a:graphic>
          <a:graphicData uri="http://schemas.openxmlformats.org/drawingml/2006/table">
            <a:tbl>
              <a:tblPr>
                <a:tableStyleId>{5C22544A-7EE6-4342-B048-85BDC9FD1C3A}</a:tableStyleId>
              </a:tblPr>
              <a:tblGrid>
                <a:gridCol w="2021872">
                  <a:extLst>
                    <a:ext uri="{9D8B030D-6E8A-4147-A177-3AD203B41FA5}">
                      <a16:colId xmlns:a16="http://schemas.microsoft.com/office/drawing/2014/main" val="1722067079"/>
                    </a:ext>
                  </a:extLst>
                </a:gridCol>
                <a:gridCol w="1599791">
                  <a:extLst>
                    <a:ext uri="{9D8B030D-6E8A-4147-A177-3AD203B41FA5}">
                      <a16:colId xmlns:a16="http://schemas.microsoft.com/office/drawing/2014/main" val="3575484617"/>
                    </a:ext>
                  </a:extLst>
                </a:gridCol>
                <a:gridCol w="1497204">
                  <a:extLst>
                    <a:ext uri="{9D8B030D-6E8A-4147-A177-3AD203B41FA5}">
                      <a16:colId xmlns:a16="http://schemas.microsoft.com/office/drawing/2014/main" val="1099136628"/>
                    </a:ext>
                  </a:extLst>
                </a:gridCol>
              </a:tblGrid>
              <a:tr h="717282">
                <a:tc>
                  <a:txBody>
                    <a:bodyPr/>
                    <a:lstStyle/>
                    <a:p>
                      <a:pPr algn="ctr" fontAlgn="ctr"/>
                      <a:r>
                        <a:rPr lang="zh-CN" altLang="en-US" sz="1200" u="none" strike="noStrike" dirty="0">
                          <a:effectLst/>
                        </a:rPr>
                        <a:t>使用算法类型</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US" sz="1200" u="none" strike="noStrike">
                          <a:effectLst/>
                        </a:rPr>
                        <a:t>CSR-DCF+SVM</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lnT w="12700" cap="flat" cmpd="sng" algn="ctr">
                      <a:solidFill>
                        <a:schemeClr val="tx1"/>
                      </a:solidFill>
                      <a:prstDash val="solid"/>
                      <a:round/>
                      <a:headEnd type="none" w="med" len="med"/>
                      <a:tailEnd type="none" w="med" len="med"/>
                    </a:lnT>
                  </a:tcPr>
                </a:tc>
                <a:tc>
                  <a:txBody>
                    <a:bodyPr/>
                    <a:lstStyle/>
                    <a:p>
                      <a:pPr algn="ctr" fontAlgn="ctr"/>
                      <a:r>
                        <a:rPr lang="en-US" sz="1200" u="none" strike="noStrike" dirty="0">
                          <a:effectLst/>
                        </a:rPr>
                        <a:t>CSR-DCF only</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78416649"/>
                  </a:ext>
                </a:extLst>
              </a:tr>
              <a:tr h="372370">
                <a:tc>
                  <a:txBody>
                    <a:bodyPr/>
                    <a:lstStyle/>
                    <a:p>
                      <a:pPr algn="ctr" fontAlgn="ctr"/>
                      <a:r>
                        <a:rPr lang="zh-CN" altLang="en-US" sz="1200" u="none" strike="noStrike" dirty="0">
                          <a:effectLst/>
                        </a:rPr>
                        <a:t>总帧数</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200" u="none" strike="noStrike">
                          <a:effectLst/>
                        </a:rPr>
                        <a:t>6448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200" u="none" strike="noStrike">
                          <a:effectLst/>
                        </a:rPr>
                        <a:t>6448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1314836"/>
                  </a:ext>
                </a:extLst>
              </a:tr>
              <a:tr h="372370">
                <a:tc>
                  <a:txBody>
                    <a:bodyPr/>
                    <a:lstStyle/>
                    <a:p>
                      <a:pPr algn="ctr" fontAlgn="ctr"/>
                      <a:r>
                        <a:rPr lang="zh-CN" altLang="en-US" sz="1200" u="none" strike="noStrike">
                          <a:effectLst/>
                        </a:rPr>
                        <a:t>追踪失败帧数</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200" u="none" strike="noStrike">
                          <a:effectLst/>
                        </a:rPr>
                        <a:t>10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200" u="none" strike="noStrike">
                          <a:effectLst/>
                        </a:rPr>
                        <a:t>141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64723494"/>
                  </a:ext>
                </a:extLst>
              </a:tr>
              <a:tr h="372370">
                <a:tc>
                  <a:txBody>
                    <a:bodyPr/>
                    <a:lstStyle/>
                    <a:p>
                      <a:pPr algn="ctr" fontAlgn="ctr"/>
                      <a:r>
                        <a:rPr lang="zh-CN" altLang="en-US" sz="1200" u="none" strike="noStrike">
                          <a:effectLst/>
                        </a:rPr>
                        <a:t>平均重叠率</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200" u="none" strike="noStrike">
                          <a:effectLst/>
                        </a:rPr>
                        <a:t>62.16%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200" u="none" strike="noStrike">
                          <a:effectLst/>
                        </a:rPr>
                        <a:t>58.26%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7492759"/>
                  </a:ext>
                </a:extLst>
              </a:tr>
              <a:tr h="491379">
                <a:tc>
                  <a:txBody>
                    <a:bodyPr/>
                    <a:lstStyle/>
                    <a:p>
                      <a:pPr algn="ctr" fontAlgn="ctr"/>
                      <a:r>
                        <a:rPr lang="zh-CN" altLang="en-US" sz="1200" u="none" strike="noStrike" dirty="0">
                          <a:effectLst/>
                        </a:rPr>
                        <a:t>重叠率小于</a:t>
                      </a:r>
                      <a:r>
                        <a:rPr lang="en-US" altLang="zh-CN" sz="1200" u="none" strike="noStrike" dirty="0">
                          <a:effectLst/>
                        </a:rPr>
                        <a:t>50%</a:t>
                      </a:r>
                      <a:r>
                        <a:rPr lang="zh-CN" altLang="en-US" sz="1200" u="none" strike="noStrike" dirty="0">
                          <a:effectLst/>
                        </a:rPr>
                        <a:t>的帧数</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200" u="none" strike="noStrike">
                          <a:effectLst/>
                        </a:rPr>
                        <a:t>1625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200" u="none" strike="noStrike">
                          <a:effectLst/>
                        </a:rPr>
                        <a:t>2027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88708113"/>
                  </a:ext>
                </a:extLst>
              </a:tr>
              <a:tr h="372370">
                <a:tc>
                  <a:txBody>
                    <a:bodyPr/>
                    <a:lstStyle/>
                    <a:p>
                      <a:pPr algn="ctr" fontAlgn="ctr"/>
                      <a:r>
                        <a:rPr lang="zh-CN" altLang="en-US" sz="1200" u="none" strike="noStrike" dirty="0">
                          <a:effectLst/>
                        </a:rPr>
                        <a:t>平均</a:t>
                      </a:r>
                      <a:r>
                        <a:rPr lang="zh-CN" altLang="en-US" sz="1200" u="none" strike="noStrike" dirty="0" smtClean="0">
                          <a:effectLst/>
                        </a:rPr>
                        <a:t>中心点偏移率</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200" u="none" strike="noStrike">
                          <a:effectLst/>
                        </a:rPr>
                        <a:t>15.81%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200" u="none" strike="noStrike">
                          <a:effectLst/>
                        </a:rPr>
                        <a:t>27.32%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26064303"/>
                  </a:ext>
                </a:extLst>
              </a:tr>
              <a:tr h="524606">
                <a:tc>
                  <a:txBody>
                    <a:bodyPr/>
                    <a:lstStyle/>
                    <a:p>
                      <a:pPr algn="ctr" fontAlgn="ctr"/>
                      <a:r>
                        <a:rPr lang="zh-CN" altLang="en-US" sz="1200" u="none" strike="noStrike" dirty="0" smtClean="0">
                          <a:effectLst/>
                        </a:rPr>
                        <a:t>偏移率大于</a:t>
                      </a:r>
                      <a:r>
                        <a:rPr lang="en-US" altLang="zh-CN" sz="1200" u="none" strike="noStrike" dirty="0">
                          <a:effectLst/>
                        </a:rPr>
                        <a:t>50%</a:t>
                      </a:r>
                      <a:r>
                        <a:rPr lang="zh-CN" altLang="en-US" sz="1200" u="none" strike="noStrike" dirty="0">
                          <a:effectLst/>
                        </a:rPr>
                        <a:t>帧数</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200" u="none" strike="noStrike">
                          <a:effectLst/>
                        </a:rPr>
                        <a:t>108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200" u="none" strike="noStrike">
                          <a:effectLst/>
                        </a:rPr>
                        <a:t>232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98960164"/>
                  </a:ext>
                </a:extLst>
              </a:tr>
              <a:tr h="372370">
                <a:tc>
                  <a:txBody>
                    <a:bodyPr/>
                    <a:lstStyle/>
                    <a:p>
                      <a:pPr algn="ctr" fontAlgn="ctr"/>
                      <a:r>
                        <a:rPr lang="zh-CN" altLang="en-US" sz="1200" u="none" strike="noStrike" dirty="0">
                          <a:effectLst/>
                        </a:rPr>
                        <a:t>平均帧率</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rPr>
                        <a:t>16.36 FPS</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rPr>
                        <a:t>40.78 FPS</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926201"/>
                  </a:ext>
                </a:extLst>
              </a:tr>
            </a:tbl>
          </a:graphicData>
        </a:graphic>
      </p:graphicFrame>
    </p:spTree>
    <p:extLst>
      <p:ext uri="{BB962C8B-B14F-4D97-AF65-F5344CB8AC3E}">
        <p14:creationId xmlns:p14="http://schemas.microsoft.com/office/powerpoint/2010/main" val="3212106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五边形 27"/>
          <p:cNvSpPr/>
          <p:nvPr/>
        </p:nvSpPr>
        <p:spPr>
          <a:xfrm>
            <a:off x="815417" y="1252555"/>
            <a:ext cx="10525631" cy="420047"/>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r>
              <a:rPr lang="en-US" altLang="zh-CN" sz="2133" kern="0" dirty="0">
                <a:solidFill>
                  <a:schemeClr val="bg1"/>
                </a:solidFill>
                <a:latin typeface="+mj-lt"/>
              </a:rPr>
              <a:t>01</a:t>
            </a:r>
            <a:endParaRPr lang="zh-CN" altLang="en-US" sz="2133" kern="0">
              <a:solidFill>
                <a:schemeClr val="bg1"/>
              </a:solidFill>
              <a:latin typeface="+mj-lt"/>
            </a:endParaRPr>
          </a:p>
        </p:txBody>
      </p:sp>
      <p:sp>
        <p:nvSpPr>
          <p:cNvPr id="29" name="五边形 28"/>
          <p:cNvSpPr/>
          <p:nvPr/>
        </p:nvSpPr>
        <p:spPr>
          <a:xfrm>
            <a:off x="3446823" y="1671570"/>
            <a:ext cx="7894224" cy="420047"/>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r>
              <a:rPr lang="en-US" altLang="zh-CN" sz="2133" kern="0" dirty="0">
                <a:solidFill>
                  <a:schemeClr val="bg1"/>
                </a:solidFill>
                <a:latin typeface="+mj-lt"/>
              </a:rPr>
              <a:t>02</a:t>
            </a:r>
            <a:endParaRPr lang="zh-CN" altLang="en-US" sz="2133" kern="0">
              <a:solidFill>
                <a:schemeClr val="bg1"/>
              </a:solidFill>
              <a:latin typeface="+mj-lt"/>
            </a:endParaRPr>
          </a:p>
        </p:txBody>
      </p:sp>
      <p:sp>
        <p:nvSpPr>
          <p:cNvPr id="31" name="五边形 30"/>
          <p:cNvSpPr/>
          <p:nvPr/>
        </p:nvSpPr>
        <p:spPr>
          <a:xfrm>
            <a:off x="6078230" y="2091617"/>
            <a:ext cx="5262815" cy="420047"/>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r>
              <a:rPr lang="en-US" altLang="zh-CN" sz="2133" kern="0" dirty="0">
                <a:solidFill>
                  <a:schemeClr val="bg1"/>
                </a:solidFill>
                <a:latin typeface="+mj-lt"/>
              </a:rPr>
              <a:t>03</a:t>
            </a:r>
            <a:endParaRPr lang="zh-CN" altLang="en-US" sz="2133" kern="0">
              <a:solidFill>
                <a:schemeClr val="bg1"/>
              </a:solidFill>
              <a:latin typeface="+mj-lt"/>
            </a:endParaRPr>
          </a:p>
        </p:txBody>
      </p:sp>
      <p:sp>
        <p:nvSpPr>
          <p:cNvPr id="33" name="五边形 32"/>
          <p:cNvSpPr/>
          <p:nvPr/>
        </p:nvSpPr>
        <p:spPr>
          <a:xfrm>
            <a:off x="8796301" y="2511662"/>
            <a:ext cx="2544744" cy="420047"/>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r>
              <a:rPr lang="en-US" altLang="zh-CN" sz="2133" kern="0" dirty="0">
                <a:solidFill>
                  <a:schemeClr val="bg1"/>
                </a:solidFill>
                <a:latin typeface="+mj-lt"/>
              </a:rPr>
              <a:t>04</a:t>
            </a:r>
            <a:endParaRPr lang="zh-CN" altLang="en-US" sz="2133" kern="0">
              <a:solidFill>
                <a:schemeClr val="bg1"/>
              </a:solidFill>
              <a:latin typeface="+mj-lt"/>
            </a:endParaRPr>
          </a:p>
        </p:txBody>
      </p:sp>
      <p:sp>
        <p:nvSpPr>
          <p:cNvPr id="34" name="矩形 33"/>
          <p:cNvSpPr/>
          <p:nvPr/>
        </p:nvSpPr>
        <p:spPr>
          <a:xfrm>
            <a:off x="755408" y="2447462"/>
            <a:ext cx="2520277" cy="2354491"/>
          </a:xfrm>
          <a:prstGeom prst="rect">
            <a:avLst/>
          </a:prstGeom>
        </p:spPr>
        <p:txBody>
          <a:bodyPr wrap="square">
            <a:spAutoFit/>
          </a:bodyPr>
          <a:lstStyle/>
          <a:p>
            <a:pPr defTabSz="1219170">
              <a:lnSpc>
                <a:spcPct val="150000"/>
              </a:lnSpc>
            </a:pPr>
            <a:r>
              <a:rPr lang="zh-CN" altLang="en-US" sz="1400" kern="0" dirty="0" smtClean="0">
                <a:solidFill>
                  <a:schemeClr val="tx1">
                    <a:lumMod val="65000"/>
                    <a:lumOff val="35000"/>
                  </a:schemeClr>
                </a:solidFill>
                <a:latin typeface="+mn-ea"/>
              </a:rPr>
              <a:t>使用</a:t>
            </a:r>
            <a:r>
              <a:rPr lang="en-US" altLang="zh-CN" sz="1400" kern="0" dirty="0" err="1" smtClean="0">
                <a:solidFill>
                  <a:schemeClr val="tx1">
                    <a:lumMod val="65000"/>
                    <a:lumOff val="35000"/>
                  </a:schemeClr>
                </a:solidFill>
                <a:latin typeface="+mn-ea"/>
              </a:rPr>
              <a:t>OpenPose</a:t>
            </a:r>
            <a:r>
              <a:rPr lang="zh-CN" altLang="en-US" sz="1400" kern="0" dirty="0" smtClean="0">
                <a:solidFill>
                  <a:schemeClr val="tx1">
                    <a:lumMod val="65000"/>
                    <a:lumOff val="35000"/>
                  </a:schemeClr>
                </a:solidFill>
                <a:latin typeface="+mn-ea"/>
              </a:rPr>
              <a:t>系统来检测人体骨骼。设置一个初始手势（如举起右手），当</a:t>
            </a:r>
            <a:r>
              <a:rPr lang="en-US" altLang="zh-CN" sz="1400" kern="0" dirty="0" smtClean="0">
                <a:solidFill>
                  <a:schemeClr val="tx1">
                    <a:lumMod val="65000"/>
                    <a:lumOff val="35000"/>
                  </a:schemeClr>
                </a:solidFill>
                <a:latin typeface="+mn-ea"/>
              </a:rPr>
              <a:t>Open Pose</a:t>
            </a:r>
            <a:r>
              <a:rPr lang="zh-CN" altLang="en-US" sz="1400" kern="0" dirty="0" smtClean="0">
                <a:solidFill>
                  <a:schemeClr val="tx1">
                    <a:lumMod val="65000"/>
                    <a:lumOff val="35000"/>
                  </a:schemeClr>
                </a:solidFill>
                <a:latin typeface="+mn-ea"/>
              </a:rPr>
              <a:t>系统检测到该初始手势时，认为该行人即为目标行人，给出其在该帧中的位置，传给追踪器进行初始化。</a:t>
            </a:r>
            <a:endParaRPr lang="zh-CN" altLang="en-US" sz="1400" kern="0" dirty="0">
              <a:solidFill>
                <a:schemeClr val="tx1">
                  <a:lumMod val="65000"/>
                  <a:lumOff val="35000"/>
                </a:schemeClr>
              </a:solidFill>
              <a:latin typeface="+mn-ea"/>
            </a:endParaRPr>
          </a:p>
        </p:txBody>
      </p:sp>
      <p:sp>
        <p:nvSpPr>
          <p:cNvPr id="36" name="矩形 35"/>
          <p:cNvSpPr/>
          <p:nvPr/>
        </p:nvSpPr>
        <p:spPr>
          <a:xfrm>
            <a:off x="755407" y="1922306"/>
            <a:ext cx="2520277" cy="379656"/>
          </a:xfrm>
          <a:prstGeom prst="rect">
            <a:avLst/>
          </a:prstGeom>
        </p:spPr>
        <p:txBody>
          <a:bodyPr wrap="square">
            <a:spAutoFit/>
          </a:bodyPr>
          <a:lstStyle/>
          <a:p>
            <a:pPr defTabSz="1219170"/>
            <a:r>
              <a:rPr lang="zh-CN" altLang="en-US" sz="1867" b="1" kern="0" dirty="0" smtClean="0">
                <a:solidFill>
                  <a:schemeClr val="accent1">
                    <a:lumMod val="75000"/>
                  </a:schemeClr>
                </a:solidFill>
              </a:rPr>
              <a:t>系统初始化</a:t>
            </a:r>
            <a:endParaRPr lang="zh-CN" altLang="en-US" sz="1867" b="1" kern="0" dirty="0">
              <a:solidFill>
                <a:schemeClr val="accent1">
                  <a:lumMod val="75000"/>
                </a:schemeClr>
              </a:solidFill>
            </a:endParaRPr>
          </a:p>
        </p:txBody>
      </p:sp>
      <p:sp>
        <p:nvSpPr>
          <p:cNvPr id="38" name="矩形 37"/>
          <p:cNvSpPr/>
          <p:nvPr/>
        </p:nvSpPr>
        <p:spPr>
          <a:xfrm>
            <a:off x="6096003" y="3124571"/>
            <a:ext cx="2671283" cy="3000821"/>
          </a:xfrm>
          <a:prstGeom prst="rect">
            <a:avLst/>
          </a:prstGeom>
        </p:spPr>
        <p:txBody>
          <a:bodyPr wrap="square">
            <a:spAutoFit/>
          </a:bodyPr>
          <a:lstStyle/>
          <a:p>
            <a:pPr defTabSz="1219170">
              <a:lnSpc>
                <a:spcPct val="150000"/>
              </a:lnSpc>
            </a:pPr>
            <a:r>
              <a:rPr lang="zh-CN" altLang="en-US" sz="1400" kern="0" dirty="0" smtClean="0">
                <a:solidFill>
                  <a:schemeClr val="tx1">
                    <a:lumMod val="65000"/>
                    <a:lumOff val="35000"/>
                  </a:schemeClr>
                </a:solidFill>
                <a:latin typeface="+mn-ea"/>
              </a:rPr>
              <a:t>使用追踪器的结果来训练</a:t>
            </a:r>
            <a:r>
              <a:rPr lang="en-US" altLang="zh-CN" sz="1400" kern="0" dirty="0" smtClean="0">
                <a:solidFill>
                  <a:schemeClr val="tx1">
                    <a:lumMod val="65000"/>
                    <a:lumOff val="35000"/>
                  </a:schemeClr>
                </a:solidFill>
                <a:latin typeface="+mn-ea"/>
              </a:rPr>
              <a:t>SVM</a:t>
            </a:r>
            <a:r>
              <a:rPr lang="zh-CN" altLang="en-US" sz="1400" kern="0" dirty="0" smtClean="0">
                <a:solidFill>
                  <a:schemeClr val="tx1">
                    <a:lumMod val="65000"/>
                    <a:lumOff val="35000"/>
                  </a:schemeClr>
                </a:solidFill>
                <a:latin typeface="+mn-ea"/>
              </a:rPr>
              <a:t>分类器，使用</a:t>
            </a:r>
            <a:r>
              <a:rPr lang="en-US" altLang="zh-CN" sz="1400" kern="0" dirty="0" smtClean="0">
                <a:solidFill>
                  <a:schemeClr val="tx1">
                    <a:lumMod val="65000"/>
                    <a:lumOff val="35000"/>
                  </a:schemeClr>
                </a:solidFill>
                <a:latin typeface="+mn-ea"/>
              </a:rPr>
              <a:t>HOG</a:t>
            </a:r>
            <a:r>
              <a:rPr lang="zh-CN" altLang="en-US" sz="1400" kern="0" dirty="0" smtClean="0">
                <a:solidFill>
                  <a:schemeClr val="tx1">
                    <a:lumMod val="65000"/>
                    <a:lumOff val="35000"/>
                  </a:schemeClr>
                </a:solidFill>
                <a:latin typeface="+mn-ea"/>
              </a:rPr>
              <a:t>和色调直方图作为特征。每</a:t>
            </a:r>
            <a:r>
              <a:rPr lang="en-US" altLang="zh-CN" sz="1400" kern="0" dirty="0" smtClean="0">
                <a:solidFill>
                  <a:schemeClr val="tx1">
                    <a:lumMod val="65000"/>
                    <a:lumOff val="35000"/>
                  </a:schemeClr>
                </a:solidFill>
                <a:latin typeface="+mn-ea"/>
              </a:rPr>
              <a:t>10</a:t>
            </a:r>
            <a:r>
              <a:rPr lang="zh-CN" altLang="en-US" sz="1400" kern="0" dirty="0" smtClean="0">
                <a:solidFill>
                  <a:schemeClr val="tx1">
                    <a:lumMod val="65000"/>
                    <a:lumOff val="35000"/>
                  </a:schemeClr>
                </a:solidFill>
                <a:latin typeface="+mn-ea"/>
              </a:rPr>
              <a:t>帧验证一次追踪器的结果是否正确，如果连续验证失败，则认为追踪器结果错误。当追踪器失败时，使用滑窗法检测全图搜索窗口，判断目标是否在图像中，找到目标在图像中的位置。</a:t>
            </a:r>
            <a:endParaRPr lang="zh-CN" altLang="en-US" sz="1400" kern="0" dirty="0">
              <a:solidFill>
                <a:schemeClr val="tx1">
                  <a:lumMod val="65000"/>
                  <a:lumOff val="35000"/>
                </a:schemeClr>
              </a:solidFill>
              <a:latin typeface="+mn-ea"/>
            </a:endParaRPr>
          </a:p>
        </p:txBody>
      </p:sp>
      <p:sp>
        <p:nvSpPr>
          <p:cNvPr id="39" name="矩形 38"/>
          <p:cNvSpPr/>
          <p:nvPr/>
        </p:nvSpPr>
        <p:spPr>
          <a:xfrm>
            <a:off x="6096002" y="2692715"/>
            <a:ext cx="2520277" cy="379656"/>
          </a:xfrm>
          <a:prstGeom prst="rect">
            <a:avLst/>
          </a:prstGeom>
        </p:spPr>
        <p:txBody>
          <a:bodyPr wrap="square">
            <a:spAutoFit/>
          </a:bodyPr>
          <a:lstStyle/>
          <a:p>
            <a:pPr defTabSz="1219170"/>
            <a:r>
              <a:rPr lang="zh-CN" altLang="en-US" sz="1867" b="1" kern="0" dirty="0" smtClean="0">
                <a:solidFill>
                  <a:schemeClr val="accent1">
                    <a:lumMod val="75000"/>
                  </a:schemeClr>
                </a:solidFill>
              </a:rPr>
              <a:t>检测器</a:t>
            </a:r>
            <a:endParaRPr lang="zh-CN" altLang="en-US" sz="1867" b="1" kern="0" dirty="0">
              <a:solidFill>
                <a:schemeClr val="accent1">
                  <a:lumMod val="75000"/>
                </a:schemeClr>
              </a:solidFill>
            </a:endParaRPr>
          </a:p>
        </p:txBody>
      </p:sp>
      <p:sp>
        <p:nvSpPr>
          <p:cNvPr id="40" name="矩形 39"/>
          <p:cNvSpPr/>
          <p:nvPr/>
        </p:nvSpPr>
        <p:spPr>
          <a:xfrm>
            <a:off x="3395703" y="2786016"/>
            <a:ext cx="2520277" cy="1708160"/>
          </a:xfrm>
          <a:prstGeom prst="rect">
            <a:avLst/>
          </a:prstGeom>
        </p:spPr>
        <p:txBody>
          <a:bodyPr wrap="square">
            <a:spAutoFit/>
          </a:bodyPr>
          <a:lstStyle/>
          <a:p>
            <a:pPr defTabSz="1219170">
              <a:lnSpc>
                <a:spcPct val="150000"/>
              </a:lnSpc>
            </a:pPr>
            <a:r>
              <a:rPr lang="zh-CN" altLang="en-US" sz="1400" kern="0" dirty="0" smtClean="0">
                <a:solidFill>
                  <a:schemeClr val="tx1">
                    <a:lumMod val="65000"/>
                    <a:lumOff val="35000"/>
                  </a:schemeClr>
                </a:solidFill>
                <a:latin typeface="+mn-ea"/>
              </a:rPr>
              <a:t>使用</a:t>
            </a:r>
            <a:r>
              <a:rPr lang="en-US" altLang="zh-CN" sz="1400" kern="0" dirty="0" smtClean="0">
                <a:solidFill>
                  <a:schemeClr val="tx1">
                    <a:lumMod val="65000"/>
                    <a:lumOff val="35000"/>
                  </a:schemeClr>
                </a:solidFill>
                <a:latin typeface="+mn-ea"/>
              </a:rPr>
              <a:t>CSR-DCF</a:t>
            </a:r>
            <a:r>
              <a:rPr lang="zh-CN" altLang="en-US" sz="1400" kern="0" dirty="0" smtClean="0">
                <a:solidFill>
                  <a:schemeClr val="tx1">
                    <a:lumMod val="65000"/>
                    <a:lumOff val="35000"/>
                  </a:schemeClr>
                </a:solidFill>
                <a:latin typeface="+mn-ea"/>
              </a:rPr>
              <a:t>算法来进行追踪。利用</a:t>
            </a:r>
            <a:r>
              <a:rPr lang="en-US" altLang="zh-CN" sz="1400" kern="0" dirty="0" err="1" smtClean="0">
                <a:solidFill>
                  <a:schemeClr val="tx1">
                    <a:lumMod val="65000"/>
                    <a:lumOff val="35000"/>
                  </a:schemeClr>
                </a:solidFill>
                <a:latin typeface="+mn-ea"/>
              </a:rPr>
              <a:t>OpenPose</a:t>
            </a:r>
            <a:r>
              <a:rPr lang="zh-CN" altLang="en-US" sz="1400" kern="0" dirty="0" smtClean="0">
                <a:solidFill>
                  <a:schemeClr val="tx1">
                    <a:lumMod val="65000"/>
                    <a:lumOff val="35000"/>
                  </a:schemeClr>
                </a:solidFill>
                <a:latin typeface="+mn-ea"/>
              </a:rPr>
              <a:t>识别出的初始帧和目标位置来初始化追踪器。追踪器在每一帧上运行，是该系统的核心部分。</a:t>
            </a:r>
            <a:endParaRPr lang="zh-CN" altLang="en-US" sz="1400" kern="0" dirty="0">
              <a:solidFill>
                <a:schemeClr val="tx1">
                  <a:lumMod val="65000"/>
                  <a:lumOff val="35000"/>
                </a:schemeClr>
              </a:solidFill>
              <a:latin typeface="+mn-ea"/>
            </a:endParaRPr>
          </a:p>
        </p:txBody>
      </p:sp>
      <p:sp>
        <p:nvSpPr>
          <p:cNvPr id="42" name="矩形 41"/>
          <p:cNvSpPr/>
          <p:nvPr/>
        </p:nvSpPr>
        <p:spPr>
          <a:xfrm>
            <a:off x="3395702" y="2342353"/>
            <a:ext cx="2520277" cy="379656"/>
          </a:xfrm>
          <a:prstGeom prst="rect">
            <a:avLst/>
          </a:prstGeom>
        </p:spPr>
        <p:txBody>
          <a:bodyPr wrap="square">
            <a:spAutoFit/>
          </a:bodyPr>
          <a:lstStyle/>
          <a:p>
            <a:pPr defTabSz="1219170"/>
            <a:r>
              <a:rPr lang="zh-CN" altLang="en-US" sz="1867" b="1" kern="0" dirty="0" smtClean="0">
                <a:solidFill>
                  <a:schemeClr val="accent1">
                    <a:lumMod val="60000"/>
                    <a:lumOff val="40000"/>
                  </a:schemeClr>
                </a:solidFill>
              </a:rPr>
              <a:t>追踪器</a:t>
            </a:r>
            <a:endParaRPr lang="zh-CN" altLang="en-US" sz="1867" b="1" kern="0" dirty="0">
              <a:solidFill>
                <a:schemeClr val="accent1">
                  <a:lumMod val="60000"/>
                  <a:lumOff val="40000"/>
                </a:schemeClr>
              </a:solidFill>
            </a:endParaRPr>
          </a:p>
        </p:txBody>
      </p:sp>
      <p:sp>
        <p:nvSpPr>
          <p:cNvPr id="44" name="矩形 43"/>
          <p:cNvSpPr/>
          <p:nvPr/>
        </p:nvSpPr>
        <p:spPr>
          <a:xfrm>
            <a:off x="8887305" y="3463124"/>
            <a:ext cx="2520277" cy="1708160"/>
          </a:xfrm>
          <a:prstGeom prst="rect">
            <a:avLst/>
          </a:prstGeom>
        </p:spPr>
        <p:txBody>
          <a:bodyPr wrap="square">
            <a:spAutoFit/>
          </a:bodyPr>
          <a:lstStyle/>
          <a:p>
            <a:pPr defTabSz="1219170">
              <a:lnSpc>
                <a:spcPct val="150000"/>
              </a:lnSpc>
            </a:pPr>
            <a:r>
              <a:rPr lang="zh-CN" altLang="en-US" sz="1400" kern="0" dirty="0" smtClean="0">
                <a:solidFill>
                  <a:schemeClr val="tx1">
                    <a:lumMod val="65000"/>
                    <a:lumOff val="35000"/>
                  </a:schemeClr>
                </a:solidFill>
                <a:latin typeface="+mn-ea"/>
              </a:rPr>
              <a:t>根据</a:t>
            </a:r>
            <a:r>
              <a:rPr lang="en-US" altLang="zh-CN" sz="1400" kern="0" dirty="0" smtClean="0">
                <a:solidFill>
                  <a:schemeClr val="tx1">
                    <a:lumMod val="65000"/>
                    <a:lumOff val="35000"/>
                  </a:schemeClr>
                </a:solidFill>
                <a:latin typeface="+mn-ea"/>
              </a:rPr>
              <a:t>RGB</a:t>
            </a:r>
            <a:r>
              <a:rPr lang="zh-CN" altLang="en-US" sz="1400" kern="0" dirty="0" smtClean="0">
                <a:solidFill>
                  <a:schemeClr val="tx1">
                    <a:lumMod val="65000"/>
                    <a:lumOff val="35000"/>
                  </a:schemeClr>
                </a:solidFill>
                <a:latin typeface="+mn-ea"/>
              </a:rPr>
              <a:t>图像中目标的位置，从</a:t>
            </a:r>
            <a:r>
              <a:rPr lang="en-US" altLang="zh-CN" sz="1400" kern="0" dirty="0" smtClean="0">
                <a:solidFill>
                  <a:schemeClr val="tx1">
                    <a:lumMod val="65000"/>
                    <a:lumOff val="35000"/>
                  </a:schemeClr>
                </a:solidFill>
                <a:latin typeface="+mn-ea"/>
              </a:rPr>
              <a:t>Kinect</a:t>
            </a:r>
            <a:r>
              <a:rPr lang="zh-CN" altLang="en-US" sz="1400" kern="0" dirty="0" smtClean="0">
                <a:solidFill>
                  <a:schemeClr val="tx1">
                    <a:lumMod val="65000"/>
                    <a:lumOff val="35000"/>
                  </a:schemeClr>
                </a:solidFill>
                <a:latin typeface="+mn-ea"/>
              </a:rPr>
              <a:t>深度图像中获得目标在地图中的坐标作为导航目标，调用</a:t>
            </a:r>
            <a:r>
              <a:rPr lang="en-US" altLang="zh-CN" sz="1400" kern="0" dirty="0" smtClean="0">
                <a:solidFill>
                  <a:schemeClr val="tx1">
                    <a:lumMod val="65000"/>
                    <a:lumOff val="35000"/>
                  </a:schemeClr>
                </a:solidFill>
                <a:latin typeface="+mn-ea"/>
              </a:rPr>
              <a:t>ROS</a:t>
            </a:r>
            <a:r>
              <a:rPr lang="zh-CN" altLang="en-US" sz="1400" kern="0" dirty="0" smtClean="0">
                <a:solidFill>
                  <a:schemeClr val="tx1">
                    <a:lumMod val="65000"/>
                    <a:lumOff val="35000"/>
                  </a:schemeClr>
                </a:solidFill>
                <a:latin typeface="+mn-ea"/>
              </a:rPr>
              <a:t>导航或可佳导航模块，使机器人完成跟随动作。</a:t>
            </a:r>
            <a:endParaRPr lang="zh-CN" altLang="en-US" sz="1400" kern="0" dirty="0">
              <a:solidFill>
                <a:schemeClr val="tx1">
                  <a:lumMod val="65000"/>
                  <a:lumOff val="35000"/>
                </a:schemeClr>
              </a:solidFill>
              <a:latin typeface="+mn-ea"/>
            </a:endParaRPr>
          </a:p>
        </p:txBody>
      </p:sp>
      <p:sp>
        <p:nvSpPr>
          <p:cNvPr id="45" name="矩形 44"/>
          <p:cNvSpPr/>
          <p:nvPr/>
        </p:nvSpPr>
        <p:spPr>
          <a:xfrm>
            <a:off x="8862177" y="3062433"/>
            <a:ext cx="2520277" cy="379656"/>
          </a:xfrm>
          <a:prstGeom prst="rect">
            <a:avLst/>
          </a:prstGeom>
        </p:spPr>
        <p:txBody>
          <a:bodyPr wrap="square">
            <a:spAutoFit/>
          </a:bodyPr>
          <a:lstStyle/>
          <a:p>
            <a:pPr defTabSz="1219170"/>
            <a:r>
              <a:rPr lang="zh-CN" altLang="en-US" sz="1867" b="1" kern="0" dirty="0" smtClean="0">
                <a:solidFill>
                  <a:schemeClr val="accent1">
                    <a:lumMod val="60000"/>
                    <a:lumOff val="40000"/>
                  </a:schemeClr>
                </a:solidFill>
              </a:rPr>
              <a:t>定位和导航</a:t>
            </a:r>
            <a:endParaRPr lang="zh-CN" altLang="en-US" sz="1867" b="1" kern="0" dirty="0">
              <a:solidFill>
                <a:schemeClr val="accent1">
                  <a:lumMod val="60000"/>
                  <a:lumOff val="40000"/>
                </a:schemeClr>
              </a:solidFill>
            </a:endParaRPr>
          </a:p>
        </p:txBody>
      </p:sp>
      <p:cxnSp>
        <p:nvCxnSpPr>
          <p:cNvPr id="48" name="直接连接符 47"/>
          <p:cNvCxnSpPr/>
          <p:nvPr/>
        </p:nvCxnSpPr>
        <p:spPr>
          <a:xfrm>
            <a:off x="3275687" y="2982808"/>
            <a:ext cx="0" cy="187014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975987" y="3472802"/>
            <a:ext cx="0" cy="13801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8827295" y="3863234"/>
            <a:ext cx="0" cy="98972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文本占位符 7"/>
          <p:cNvSpPr>
            <a:spLocks noGrp="1"/>
          </p:cNvSpPr>
          <p:nvPr>
            <p:ph type="body" sz="quarter" idx="15"/>
          </p:nvPr>
        </p:nvSpPr>
        <p:spPr>
          <a:xfrm>
            <a:off x="695402" y="169068"/>
            <a:ext cx="7928834" cy="584775"/>
          </a:xfrm>
        </p:spPr>
        <p:txBody>
          <a:bodyPr/>
          <a:lstStyle/>
          <a:p>
            <a:r>
              <a:rPr lang="zh-CN" altLang="en-US" b="1" dirty="0"/>
              <a:t>移动服务机器人</a:t>
            </a:r>
            <a:r>
              <a:rPr lang="zh-CN" altLang="en-US" b="1" dirty="0" smtClean="0"/>
              <a:t>行人跟随系统</a:t>
            </a:r>
            <a:endParaRPr lang="en-US" altLang="zh-CN" b="1" dirty="0"/>
          </a:p>
        </p:txBody>
      </p:sp>
    </p:spTree>
    <p:extLst>
      <p:ext uri="{BB962C8B-B14F-4D97-AF65-F5344CB8AC3E}">
        <p14:creationId xmlns:p14="http://schemas.microsoft.com/office/powerpoint/2010/main" val="1919447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a:xfrm>
            <a:off x="695402" y="145214"/>
            <a:ext cx="7928834" cy="584775"/>
          </a:xfrm>
        </p:spPr>
        <p:txBody>
          <a:bodyPr/>
          <a:lstStyle/>
          <a:p>
            <a:r>
              <a:rPr lang="zh-CN" altLang="en-US" b="1" dirty="0" smtClean="0"/>
              <a:t>结论和展望</a:t>
            </a:r>
            <a:endParaRPr lang="zh-CN" altLang="en-US" b="1" dirty="0"/>
          </a:p>
        </p:txBody>
      </p:sp>
      <p:sp>
        <p:nvSpPr>
          <p:cNvPr id="4" name="矩形 3"/>
          <p:cNvSpPr/>
          <p:nvPr/>
        </p:nvSpPr>
        <p:spPr>
          <a:xfrm>
            <a:off x="870331" y="1635046"/>
            <a:ext cx="10269448" cy="3416320"/>
          </a:xfrm>
          <a:prstGeom prst="rect">
            <a:avLst/>
          </a:prstGeom>
        </p:spPr>
        <p:txBody>
          <a:bodyPr wrap="square">
            <a:spAutoFit/>
          </a:bodyPr>
          <a:lstStyle/>
          <a:p>
            <a:pPr marL="342900" indent="-342900" defTabSz="1219170">
              <a:lnSpc>
                <a:spcPct val="150000"/>
              </a:lnSpc>
              <a:buFont typeface="Arial" panose="020B0604020202020204" pitchFamily="34" charset="0"/>
              <a:buChar char="•"/>
            </a:pPr>
            <a:r>
              <a:rPr lang="zh-CN" altLang="en-US" kern="0" dirty="0" smtClean="0">
                <a:solidFill>
                  <a:schemeClr val="accent1">
                    <a:lumMod val="50000"/>
                  </a:schemeClr>
                </a:solidFill>
              </a:rPr>
              <a:t>本项目设计了一个可以自动初始化的、长时间运行的、较为鲁棒的视觉行人追踪系统。该系统可以通过与深度图像和</a:t>
            </a:r>
            <a:r>
              <a:rPr lang="en-US" altLang="zh-CN" kern="0" dirty="0" smtClean="0">
                <a:solidFill>
                  <a:schemeClr val="accent1">
                    <a:lumMod val="50000"/>
                  </a:schemeClr>
                </a:solidFill>
              </a:rPr>
              <a:t>ROS</a:t>
            </a:r>
            <a:r>
              <a:rPr lang="zh-CN" altLang="en-US" kern="0" dirty="0" smtClean="0">
                <a:solidFill>
                  <a:schemeClr val="accent1">
                    <a:lumMod val="50000"/>
                  </a:schemeClr>
                </a:solidFill>
              </a:rPr>
              <a:t>导航结合，扩展为机器人上的行人跟随系统。</a:t>
            </a:r>
            <a:endParaRPr lang="en-US" altLang="zh-CN" kern="0" dirty="0" smtClean="0">
              <a:solidFill>
                <a:schemeClr val="accent1">
                  <a:lumMod val="50000"/>
                </a:schemeClr>
              </a:solidFill>
            </a:endParaRPr>
          </a:p>
          <a:p>
            <a:pPr marL="342900" indent="-342900" defTabSz="1219170">
              <a:lnSpc>
                <a:spcPct val="150000"/>
              </a:lnSpc>
              <a:buFont typeface="Arial" panose="020B0604020202020204" pitchFamily="34" charset="0"/>
              <a:buChar char="•"/>
            </a:pPr>
            <a:r>
              <a:rPr lang="zh-CN" altLang="en-US" kern="0" dirty="0" smtClean="0">
                <a:solidFill>
                  <a:schemeClr val="accent1">
                    <a:lumMod val="50000"/>
                  </a:schemeClr>
                </a:solidFill>
              </a:rPr>
              <a:t>该视觉追踪系统以</a:t>
            </a:r>
            <a:r>
              <a:rPr lang="en-US" altLang="zh-CN" kern="0" dirty="0" smtClean="0">
                <a:solidFill>
                  <a:schemeClr val="accent1">
                    <a:lumMod val="50000"/>
                  </a:schemeClr>
                </a:solidFill>
              </a:rPr>
              <a:t>CSR-DCF</a:t>
            </a:r>
            <a:r>
              <a:rPr lang="zh-CN" altLang="en-US" kern="0" dirty="0" smtClean="0">
                <a:solidFill>
                  <a:schemeClr val="accent1">
                    <a:lumMod val="50000"/>
                  </a:schemeClr>
                </a:solidFill>
              </a:rPr>
              <a:t>算法为核心，</a:t>
            </a:r>
            <a:r>
              <a:rPr lang="zh-CN" altLang="en-US" kern="0" dirty="0">
                <a:solidFill>
                  <a:schemeClr val="accent1">
                    <a:lumMod val="50000"/>
                  </a:schemeClr>
                </a:solidFill>
              </a:rPr>
              <a:t>加入</a:t>
            </a:r>
            <a:r>
              <a:rPr lang="zh-CN" altLang="en-US" kern="0" dirty="0" smtClean="0">
                <a:solidFill>
                  <a:schemeClr val="accent1">
                    <a:lumMod val="50000"/>
                  </a:schemeClr>
                </a:solidFill>
              </a:rPr>
              <a:t>行人检测器作为辅助，在原算法的基础上提高了行人追踪的准确度，降低了追踪失败率，且在大多情况下都可以保证原有的实时运行速度。</a:t>
            </a:r>
            <a:endParaRPr lang="en-US" altLang="zh-CN" kern="0" dirty="0" smtClean="0">
              <a:solidFill>
                <a:schemeClr val="accent1">
                  <a:lumMod val="50000"/>
                </a:schemeClr>
              </a:solidFill>
            </a:endParaRPr>
          </a:p>
          <a:p>
            <a:pPr marL="342900" indent="-342900" defTabSz="1219170">
              <a:lnSpc>
                <a:spcPct val="150000"/>
              </a:lnSpc>
              <a:buFont typeface="Arial" panose="020B0604020202020204" pitchFamily="34" charset="0"/>
              <a:buChar char="•"/>
            </a:pPr>
            <a:r>
              <a:rPr lang="zh-CN" altLang="en-US" kern="0" dirty="0">
                <a:solidFill>
                  <a:schemeClr val="accent1">
                    <a:lumMod val="50000"/>
                  </a:schemeClr>
                </a:solidFill>
              </a:rPr>
              <a:t>待</a:t>
            </a:r>
            <a:r>
              <a:rPr lang="zh-CN" altLang="en-US" kern="0" dirty="0" smtClean="0">
                <a:solidFill>
                  <a:schemeClr val="accent1">
                    <a:lumMod val="50000"/>
                  </a:schemeClr>
                </a:solidFill>
              </a:rPr>
              <a:t>改进之处：</a:t>
            </a:r>
            <a:endParaRPr lang="en-US" altLang="zh-CN" kern="0" dirty="0" smtClean="0">
              <a:solidFill>
                <a:schemeClr val="accent1">
                  <a:lumMod val="50000"/>
                </a:schemeClr>
              </a:solidFill>
            </a:endParaRPr>
          </a:p>
          <a:p>
            <a:pPr marL="800089" lvl="1" indent="-342900" defTabSz="1219170">
              <a:lnSpc>
                <a:spcPct val="150000"/>
              </a:lnSpc>
              <a:buFont typeface="Arial" panose="020B0604020202020204" pitchFamily="34" charset="0"/>
              <a:buChar char="•"/>
            </a:pPr>
            <a:r>
              <a:rPr lang="zh-CN" altLang="en-US" kern="0" dirty="0" smtClean="0">
                <a:solidFill>
                  <a:schemeClr val="accent1">
                    <a:lumMod val="50000"/>
                  </a:schemeClr>
                </a:solidFill>
              </a:rPr>
              <a:t>在检测器中加入</a:t>
            </a:r>
            <a:r>
              <a:rPr lang="zh-CN" altLang="en-US" kern="0" dirty="0" smtClean="0">
                <a:solidFill>
                  <a:schemeClr val="accent1">
                    <a:lumMod val="50000"/>
                  </a:schemeClr>
                </a:solidFill>
              </a:rPr>
              <a:t>在线学习</a:t>
            </a:r>
            <a:r>
              <a:rPr lang="zh-CN" altLang="en-US" kern="0" dirty="0" smtClean="0">
                <a:solidFill>
                  <a:schemeClr val="accent1">
                    <a:lumMod val="50000"/>
                  </a:schemeClr>
                </a:solidFill>
              </a:rPr>
              <a:t>机制</a:t>
            </a:r>
            <a:r>
              <a:rPr lang="zh-CN" altLang="en-US" kern="0" dirty="0">
                <a:solidFill>
                  <a:schemeClr val="accent1">
                    <a:lumMod val="50000"/>
                  </a:schemeClr>
                </a:solidFill>
              </a:rPr>
              <a:t>，</a:t>
            </a:r>
            <a:r>
              <a:rPr lang="zh-CN" altLang="en-US" kern="0" dirty="0" smtClean="0">
                <a:solidFill>
                  <a:schemeClr val="accent1">
                    <a:lumMod val="50000"/>
                  </a:schemeClr>
                </a:solidFill>
              </a:rPr>
              <a:t>使用</a:t>
            </a:r>
            <a:r>
              <a:rPr lang="zh-CN" altLang="en-US" kern="0" dirty="0" smtClean="0">
                <a:solidFill>
                  <a:schemeClr val="accent1">
                    <a:lumMod val="50000"/>
                  </a:schemeClr>
                </a:solidFill>
              </a:rPr>
              <a:t>追踪过程中新得到的帧对分类器进行更新，可能会进一步改善分类的准确度</a:t>
            </a:r>
            <a:endParaRPr lang="en-US" altLang="zh-CN" kern="0" dirty="0" smtClean="0">
              <a:solidFill>
                <a:schemeClr val="accent1">
                  <a:lumMod val="50000"/>
                </a:schemeClr>
              </a:solidFill>
            </a:endParaRPr>
          </a:p>
          <a:p>
            <a:pPr marL="800089" lvl="1" indent="-342900" defTabSz="1219170">
              <a:lnSpc>
                <a:spcPct val="150000"/>
              </a:lnSpc>
              <a:buFont typeface="Arial" panose="020B0604020202020204" pitchFamily="34" charset="0"/>
              <a:buChar char="•"/>
            </a:pPr>
            <a:r>
              <a:rPr lang="zh-CN" altLang="en-US" kern="0" dirty="0" smtClean="0">
                <a:solidFill>
                  <a:schemeClr val="accent1">
                    <a:lumMod val="50000"/>
                  </a:schemeClr>
                </a:solidFill>
              </a:rPr>
              <a:t>利用深度信息来辅助行人追踪</a:t>
            </a:r>
            <a:endParaRPr lang="en-US" altLang="zh-CN" kern="0" dirty="0" smtClean="0">
              <a:solidFill>
                <a:schemeClr val="accent1">
                  <a:lumMod val="50000"/>
                </a:schemeClr>
              </a:solidFill>
            </a:endParaRPr>
          </a:p>
        </p:txBody>
      </p:sp>
    </p:spTree>
    <p:extLst>
      <p:ext uri="{BB962C8B-B14F-4D97-AF65-F5344CB8AC3E}">
        <p14:creationId xmlns:p14="http://schemas.microsoft.com/office/powerpoint/2010/main" val="3938511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893887" y="2364223"/>
            <a:ext cx="8404225" cy="830997"/>
          </a:xfrm>
        </p:spPr>
        <p:txBody>
          <a:bodyPr/>
          <a:lstStyle/>
          <a:p>
            <a:r>
              <a:rPr lang="zh-CN" altLang="en-US" dirty="0" smtClean="0"/>
              <a:t>   谢 谢 ！</a:t>
            </a:r>
            <a:endParaRPr lang="zh-CN" altLang="en-US" dirty="0"/>
          </a:p>
        </p:txBody>
      </p:sp>
    </p:spTree>
    <p:extLst>
      <p:ext uri="{BB962C8B-B14F-4D97-AF65-F5344CB8AC3E}">
        <p14:creationId xmlns:p14="http://schemas.microsoft.com/office/powerpoint/2010/main" val="4272435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b="1" dirty="0" smtClean="0"/>
              <a:t>目        录</a:t>
            </a:r>
            <a:endParaRPr lang="zh-CN" altLang="en-US" b="1" dirty="0"/>
          </a:p>
        </p:txBody>
      </p:sp>
      <p:sp>
        <p:nvSpPr>
          <p:cNvPr id="4" name="文本占位符 3"/>
          <p:cNvSpPr>
            <a:spLocks noGrp="1"/>
          </p:cNvSpPr>
          <p:nvPr>
            <p:ph type="body" sz="quarter" idx="13"/>
          </p:nvPr>
        </p:nvSpPr>
        <p:spPr/>
        <p:txBody>
          <a:bodyPr/>
          <a:lstStyle/>
          <a:p>
            <a:r>
              <a:rPr lang="zh-CN" altLang="en-US" dirty="0" smtClean="0">
                <a:solidFill>
                  <a:schemeClr val="tx1"/>
                </a:solidFill>
              </a:rPr>
              <a:t>研究背景与目标</a:t>
            </a:r>
            <a:endParaRPr lang="zh-CN" altLang="en-US" dirty="0">
              <a:solidFill>
                <a:schemeClr val="tx1"/>
              </a:solidFill>
            </a:endParaRPr>
          </a:p>
        </p:txBody>
      </p:sp>
      <p:sp>
        <p:nvSpPr>
          <p:cNvPr id="5" name="文本占位符 4"/>
          <p:cNvSpPr>
            <a:spLocks noGrp="1"/>
          </p:cNvSpPr>
          <p:nvPr>
            <p:ph type="body" sz="quarter" idx="14"/>
          </p:nvPr>
        </p:nvSpPr>
        <p:spPr/>
        <p:txBody>
          <a:bodyPr/>
          <a:lstStyle/>
          <a:p>
            <a:r>
              <a:rPr lang="en-US" altLang="zh-CN" dirty="0">
                <a:solidFill>
                  <a:schemeClr val="tx1"/>
                </a:solidFill>
              </a:rPr>
              <a:t>1</a:t>
            </a:r>
            <a:endParaRPr lang="zh-CN" altLang="en-US" dirty="0">
              <a:solidFill>
                <a:schemeClr val="tx1"/>
              </a:solidFill>
            </a:endParaRPr>
          </a:p>
        </p:txBody>
      </p:sp>
      <p:sp>
        <p:nvSpPr>
          <p:cNvPr id="6" name="文本占位符 5"/>
          <p:cNvSpPr>
            <a:spLocks noGrp="1"/>
          </p:cNvSpPr>
          <p:nvPr>
            <p:ph type="body" sz="quarter" idx="15"/>
          </p:nvPr>
        </p:nvSpPr>
        <p:spPr>
          <a:xfrm>
            <a:off x="1628247" y="2599733"/>
            <a:ext cx="3367087" cy="400110"/>
          </a:xfrm>
        </p:spPr>
        <p:txBody>
          <a:bodyPr/>
          <a:lstStyle/>
          <a:p>
            <a:r>
              <a:rPr lang="zh-CN" altLang="en-US" dirty="0" smtClean="0">
                <a:solidFill>
                  <a:schemeClr val="tx1"/>
                </a:solidFill>
              </a:rPr>
              <a:t>行人追踪算法的比较与选择</a:t>
            </a:r>
            <a:endParaRPr lang="zh-CN" altLang="en-US" dirty="0">
              <a:solidFill>
                <a:schemeClr val="tx1"/>
              </a:solidFill>
            </a:endParaRPr>
          </a:p>
        </p:txBody>
      </p:sp>
      <p:sp>
        <p:nvSpPr>
          <p:cNvPr id="7" name="文本占位符 6"/>
          <p:cNvSpPr>
            <a:spLocks noGrp="1"/>
          </p:cNvSpPr>
          <p:nvPr>
            <p:ph type="body" sz="quarter" idx="16"/>
          </p:nvPr>
        </p:nvSpPr>
        <p:spPr/>
        <p:txBody>
          <a:bodyPr/>
          <a:lstStyle/>
          <a:p>
            <a:r>
              <a:rPr lang="en-US" altLang="zh-CN" dirty="0">
                <a:solidFill>
                  <a:schemeClr val="tx1"/>
                </a:solidFill>
              </a:rPr>
              <a:t>2</a:t>
            </a:r>
            <a:endParaRPr lang="zh-CN" altLang="en-US" dirty="0">
              <a:solidFill>
                <a:schemeClr val="tx1"/>
              </a:solidFill>
            </a:endParaRPr>
          </a:p>
        </p:txBody>
      </p:sp>
      <p:sp>
        <p:nvSpPr>
          <p:cNvPr id="8" name="文本占位符 7"/>
          <p:cNvSpPr>
            <a:spLocks noGrp="1"/>
          </p:cNvSpPr>
          <p:nvPr>
            <p:ph type="body" sz="quarter" idx="17"/>
          </p:nvPr>
        </p:nvSpPr>
        <p:spPr>
          <a:xfrm>
            <a:off x="1628247" y="3800847"/>
            <a:ext cx="3367087" cy="400110"/>
          </a:xfrm>
        </p:spPr>
        <p:txBody>
          <a:bodyPr/>
          <a:lstStyle/>
          <a:p>
            <a:r>
              <a:rPr lang="en-US" altLang="zh-CN" dirty="0" smtClean="0">
                <a:solidFill>
                  <a:schemeClr val="tx1"/>
                </a:solidFill>
              </a:rPr>
              <a:t>CSR-DCF</a:t>
            </a:r>
            <a:r>
              <a:rPr lang="zh-CN" altLang="en-US" dirty="0" smtClean="0">
                <a:solidFill>
                  <a:schemeClr val="tx1"/>
                </a:solidFill>
              </a:rPr>
              <a:t>算法的分析与优化</a:t>
            </a:r>
            <a:endParaRPr lang="zh-CN" altLang="en-US" dirty="0">
              <a:solidFill>
                <a:schemeClr val="tx1"/>
              </a:solidFill>
            </a:endParaRPr>
          </a:p>
        </p:txBody>
      </p:sp>
      <p:sp>
        <p:nvSpPr>
          <p:cNvPr id="9" name="文本占位符 8"/>
          <p:cNvSpPr>
            <a:spLocks noGrp="1"/>
          </p:cNvSpPr>
          <p:nvPr>
            <p:ph type="body" sz="quarter" idx="18"/>
          </p:nvPr>
        </p:nvSpPr>
        <p:spPr/>
        <p:txBody>
          <a:bodyPr/>
          <a:lstStyle/>
          <a:p>
            <a:r>
              <a:rPr lang="en-US" altLang="zh-CN" dirty="0">
                <a:solidFill>
                  <a:schemeClr val="tx1"/>
                </a:solidFill>
              </a:rPr>
              <a:t>3</a:t>
            </a:r>
            <a:endParaRPr lang="zh-CN" altLang="en-US" dirty="0">
              <a:solidFill>
                <a:schemeClr val="tx1"/>
              </a:solidFill>
            </a:endParaRPr>
          </a:p>
        </p:txBody>
      </p:sp>
      <p:sp>
        <p:nvSpPr>
          <p:cNvPr id="10" name="文本占位符 9"/>
          <p:cNvSpPr>
            <a:spLocks noGrp="1"/>
          </p:cNvSpPr>
          <p:nvPr>
            <p:ph type="body" sz="quarter" idx="19"/>
          </p:nvPr>
        </p:nvSpPr>
        <p:spPr>
          <a:xfrm>
            <a:off x="1628247" y="5001961"/>
            <a:ext cx="3657186" cy="400110"/>
          </a:xfrm>
        </p:spPr>
        <p:txBody>
          <a:bodyPr/>
          <a:lstStyle/>
          <a:p>
            <a:r>
              <a:rPr lang="zh-CN" altLang="en-US" dirty="0" smtClean="0">
                <a:solidFill>
                  <a:schemeClr val="tx1"/>
                </a:solidFill>
              </a:rPr>
              <a:t>系统实现与测试</a:t>
            </a:r>
            <a:endParaRPr lang="zh-CN" altLang="en-US" dirty="0">
              <a:solidFill>
                <a:schemeClr val="tx1"/>
              </a:solidFill>
            </a:endParaRPr>
          </a:p>
        </p:txBody>
      </p:sp>
      <p:sp>
        <p:nvSpPr>
          <p:cNvPr id="16" name="文本占位符 15"/>
          <p:cNvSpPr>
            <a:spLocks noGrp="1"/>
          </p:cNvSpPr>
          <p:nvPr>
            <p:ph type="body" sz="quarter" idx="20"/>
          </p:nvPr>
        </p:nvSpPr>
        <p:spPr/>
        <p:txBody>
          <a:bodyPr/>
          <a:lstStyle/>
          <a:p>
            <a:r>
              <a:rPr lang="en-US" altLang="zh-CN" dirty="0">
                <a:solidFill>
                  <a:schemeClr val="tx1"/>
                </a:solidFill>
              </a:rPr>
              <a:t>4</a:t>
            </a:r>
            <a:endParaRPr lang="zh-CN" altLang="en-US" dirty="0">
              <a:solidFill>
                <a:schemeClr val="tx1"/>
              </a:solidFill>
            </a:endParaRPr>
          </a:p>
        </p:txBody>
      </p:sp>
    </p:spTree>
    <p:extLst>
      <p:ext uri="{BB962C8B-B14F-4D97-AF65-F5344CB8AC3E}">
        <p14:creationId xmlns:p14="http://schemas.microsoft.com/office/powerpoint/2010/main" val="3659951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type="body" sz="quarter" idx="15"/>
          </p:nvPr>
        </p:nvSpPr>
        <p:spPr>
          <a:xfrm>
            <a:off x="695402" y="161117"/>
            <a:ext cx="7928834" cy="584775"/>
          </a:xfrm>
        </p:spPr>
        <p:txBody>
          <a:bodyPr/>
          <a:lstStyle/>
          <a:p>
            <a:r>
              <a:rPr lang="zh-CN" altLang="en-US" b="1" dirty="0" smtClean="0"/>
              <a:t>视觉行人检测和追踪中的难点</a:t>
            </a:r>
            <a:endParaRPr lang="zh-CN" altLang="en-US" b="1"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83" y="1143000"/>
            <a:ext cx="3768178" cy="2125639"/>
          </a:xfrm>
          <a:prstGeom prst="rect">
            <a:avLst/>
          </a:prstGeom>
        </p:spPr>
      </p:pic>
      <p:sp>
        <p:nvSpPr>
          <p:cNvPr id="7" name="矩形 6"/>
          <p:cNvSpPr/>
          <p:nvPr/>
        </p:nvSpPr>
        <p:spPr>
          <a:xfrm>
            <a:off x="1014460" y="3368980"/>
            <a:ext cx="2312612" cy="379656"/>
          </a:xfrm>
          <a:prstGeom prst="rect">
            <a:avLst/>
          </a:prstGeom>
        </p:spPr>
        <p:txBody>
          <a:bodyPr wrap="square">
            <a:spAutoFit/>
          </a:bodyPr>
          <a:lstStyle/>
          <a:p>
            <a:pPr algn="ctr" defTabSz="1219170"/>
            <a:r>
              <a:rPr lang="zh-CN" altLang="en-US" sz="1867" kern="0" dirty="0" smtClean="0">
                <a:solidFill>
                  <a:schemeClr val="accent6">
                    <a:lumMod val="75000"/>
                  </a:schemeClr>
                </a:solidFill>
              </a:rPr>
              <a:t>光照变化</a:t>
            </a:r>
            <a:endParaRPr lang="en-US" altLang="zh-CN" sz="1867" kern="0" dirty="0">
              <a:solidFill>
                <a:schemeClr val="accent6">
                  <a:lumMod val="75000"/>
                </a:schemeClr>
              </a:solidFill>
              <a:latin typeface="+mj-ea"/>
              <a:ea typeface="+mj-ea"/>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9818" y="1143000"/>
            <a:ext cx="2834185" cy="2125639"/>
          </a:xfrm>
          <a:prstGeom prst="rect">
            <a:avLst/>
          </a:prstGeom>
        </p:spPr>
      </p:pic>
      <p:sp>
        <p:nvSpPr>
          <p:cNvPr id="9" name="矩形 8"/>
          <p:cNvSpPr/>
          <p:nvPr/>
        </p:nvSpPr>
        <p:spPr>
          <a:xfrm>
            <a:off x="4836434" y="3368980"/>
            <a:ext cx="2312612" cy="379656"/>
          </a:xfrm>
          <a:prstGeom prst="rect">
            <a:avLst/>
          </a:prstGeom>
        </p:spPr>
        <p:txBody>
          <a:bodyPr wrap="square">
            <a:spAutoFit/>
          </a:bodyPr>
          <a:lstStyle/>
          <a:p>
            <a:pPr algn="ctr" defTabSz="1219170"/>
            <a:r>
              <a:rPr lang="zh-CN" altLang="en-US" sz="1867" kern="0" dirty="0" smtClean="0">
                <a:solidFill>
                  <a:schemeClr val="accent6">
                    <a:lumMod val="75000"/>
                  </a:schemeClr>
                </a:solidFill>
              </a:rPr>
              <a:t>运动模糊</a:t>
            </a:r>
            <a:endParaRPr lang="en-US" altLang="zh-CN" sz="1867" kern="0" dirty="0">
              <a:solidFill>
                <a:schemeClr val="accent6">
                  <a:lumMod val="75000"/>
                </a:schemeClr>
              </a:solidFill>
              <a:latin typeface="+mj-ea"/>
              <a:ea typeface="+mj-ea"/>
            </a:endParaRP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8531" y="1143000"/>
            <a:ext cx="1592239" cy="2122985"/>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59339" y="1143000"/>
            <a:ext cx="1594229" cy="2125639"/>
          </a:xfrm>
          <a:prstGeom prst="rect">
            <a:avLst/>
          </a:prstGeom>
        </p:spPr>
      </p:pic>
      <p:sp>
        <p:nvSpPr>
          <p:cNvPr id="12" name="矩形 11"/>
          <p:cNvSpPr/>
          <p:nvPr/>
        </p:nvSpPr>
        <p:spPr>
          <a:xfrm>
            <a:off x="8474464" y="3368980"/>
            <a:ext cx="2312612" cy="379656"/>
          </a:xfrm>
          <a:prstGeom prst="rect">
            <a:avLst/>
          </a:prstGeom>
        </p:spPr>
        <p:txBody>
          <a:bodyPr wrap="square">
            <a:spAutoFit/>
          </a:bodyPr>
          <a:lstStyle/>
          <a:p>
            <a:pPr algn="ctr" defTabSz="1219170"/>
            <a:r>
              <a:rPr lang="zh-CN" altLang="en-US" sz="1867" kern="0" dirty="0" smtClean="0">
                <a:solidFill>
                  <a:schemeClr val="accent6">
                    <a:lumMod val="75000"/>
                  </a:schemeClr>
                </a:solidFill>
              </a:rPr>
              <a:t>尺度变化</a:t>
            </a:r>
            <a:endParaRPr lang="en-US" altLang="zh-CN" sz="1867" kern="0" dirty="0">
              <a:solidFill>
                <a:schemeClr val="accent6">
                  <a:lumMod val="75000"/>
                </a:schemeClr>
              </a:solidFill>
              <a:latin typeface="+mj-ea"/>
              <a:ea typeface="+mj-ea"/>
            </a:endParaRPr>
          </a:p>
        </p:txBody>
      </p:sp>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383" y="3848977"/>
            <a:ext cx="2598003" cy="2125639"/>
          </a:xfrm>
          <a:prstGeom prst="rect">
            <a:avLst/>
          </a:prstGeom>
        </p:spPr>
      </p:pic>
      <p:sp>
        <p:nvSpPr>
          <p:cNvPr id="14" name="矩形 13"/>
          <p:cNvSpPr/>
          <p:nvPr/>
        </p:nvSpPr>
        <p:spPr>
          <a:xfrm>
            <a:off x="422383" y="6093205"/>
            <a:ext cx="2312612" cy="379656"/>
          </a:xfrm>
          <a:prstGeom prst="rect">
            <a:avLst/>
          </a:prstGeom>
        </p:spPr>
        <p:txBody>
          <a:bodyPr wrap="square">
            <a:spAutoFit/>
          </a:bodyPr>
          <a:lstStyle/>
          <a:p>
            <a:pPr algn="ctr" defTabSz="1219170"/>
            <a:r>
              <a:rPr lang="zh-CN" altLang="en-US" sz="1867" kern="0" dirty="0" smtClean="0">
                <a:solidFill>
                  <a:schemeClr val="accent6">
                    <a:lumMod val="75000"/>
                  </a:schemeClr>
                </a:solidFill>
              </a:rPr>
              <a:t>遮挡</a:t>
            </a:r>
            <a:endParaRPr lang="en-US" altLang="zh-CN" sz="1867" kern="0" dirty="0">
              <a:solidFill>
                <a:schemeClr val="accent6">
                  <a:lumMod val="75000"/>
                </a:schemeClr>
              </a:solidFill>
              <a:latin typeface="+mj-ea"/>
              <a:ea typeface="+mj-ea"/>
            </a:endParaRPr>
          </a:p>
        </p:txBody>
      </p:sp>
      <p:sp>
        <p:nvSpPr>
          <p:cNvPr id="15" name="矩形 14"/>
          <p:cNvSpPr/>
          <p:nvPr/>
        </p:nvSpPr>
        <p:spPr>
          <a:xfrm>
            <a:off x="3679040" y="6093205"/>
            <a:ext cx="2312612" cy="379656"/>
          </a:xfrm>
          <a:prstGeom prst="rect">
            <a:avLst/>
          </a:prstGeom>
        </p:spPr>
        <p:txBody>
          <a:bodyPr wrap="square">
            <a:spAutoFit/>
          </a:bodyPr>
          <a:lstStyle/>
          <a:p>
            <a:pPr algn="ctr" defTabSz="1219170"/>
            <a:r>
              <a:rPr lang="zh-CN" altLang="en-US" sz="1867" kern="0" dirty="0" smtClean="0">
                <a:solidFill>
                  <a:schemeClr val="accent6">
                    <a:lumMod val="75000"/>
                  </a:schemeClr>
                </a:solidFill>
              </a:rPr>
              <a:t>形变</a:t>
            </a:r>
            <a:endParaRPr lang="en-US" altLang="zh-CN" sz="1867" kern="0" dirty="0">
              <a:solidFill>
                <a:schemeClr val="accent6">
                  <a:lumMod val="75000"/>
                </a:schemeClr>
              </a:solidFill>
              <a:latin typeface="+mj-ea"/>
              <a:ea typeface="+mj-ea"/>
            </a:endParaRPr>
          </a:p>
        </p:txBody>
      </p:sp>
      <p:pic>
        <p:nvPicPr>
          <p:cNvPr id="16" name="图片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51044" y="3848976"/>
            <a:ext cx="2827327" cy="2120495"/>
          </a:xfrm>
          <a:prstGeom prst="rect">
            <a:avLst/>
          </a:prstGeom>
        </p:spPr>
      </p:pic>
      <p:sp>
        <p:nvSpPr>
          <p:cNvPr id="17" name="矩形 16"/>
          <p:cNvSpPr/>
          <p:nvPr/>
        </p:nvSpPr>
        <p:spPr>
          <a:xfrm>
            <a:off x="6935697" y="6083379"/>
            <a:ext cx="2312612" cy="379656"/>
          </a:xfrm>
          <a:prstGeom prst="rect">
            <a:avLst/>
          </a:prstGeom>
        </p:spPr>
        <p:txBody>
          <a:bodyPr wrap="square">
            <a:spAutoFit/>
          </a:bodyPr>
          <a:lstStyle/>
          <a:p>
            <a:pPr algn="ctr" defTabSz="1219170"/>
            <a:r>
              <a:rPr lang="zh-CN" altLang="en-US" sz="1867" kern="0" dirty="0" smtClean="0">
                <a:solidFill>
                  <a:schemeClr val="accent6">
                    <a:lumMod val="75000"/>
                  </a:schemeClr>
                </a:solidFill>
              </a:rPr>
              <a:t>背景杂乱</a:t>
            </a:r>
            <a:endParaRPr lang="en-US" altLang="zh-CN" sz="1867" kern="0" dirty="0">
              <a:solidFill>
                <a:schemeClr val="accent6">
                  <a:lumMod val="75000"/>
                </a:schemeClr>
              </a:solidFill>
              <a:latin typeface="+mj-ea"/>
              <a:ea typeface="+mj-ea"/>
            </a:endParaRPr>
          </a:p>
        </p:txBody>
      </p:sp>
      <p:pic>
        <p:nvPicPr>
          <p:cNvPr id="18" name="图片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58114" y="3848978"/>
            <a:ext cx="1594228" cy="2125638"/>
          </a:xfrm>
          <a:prstGeom prst="rect">
            <a:avLst/>
          </a:prstGeom>
        </p:spPr>
      </p:pic>
      <p:sp>
        <p:nvSpPr>
          <p:cNvPr id="19" name="矩形 18"/>
          <p:cNvSpPr/>
          <p:nvPr/>
        </p:nvSpPr>
        <p:spPr>
          <a:xfrm>
            <a:off x="9441653" y="6093205"/>
            <a:ext cx="2312612" cy="379656"/>
          </a:xfrm>
          <a:prstGeom prst="rect">
            <a:avLst/>
          </a:prstGeom>
        </p:spPr>
        <p:txBody>
          <a:bodyPr wrap="square">
            <a:spAutoFit/>
          </a:bodyPr>
          <a:lstStyle/>
          <a:p>
            <a:pPr algn="ctr" defTabSz="1219170"/>
            <a:r>
              <a:rPr lang="zh-CN" altLang="en-US" sz="1867" kern="0" dirty="0" smtClean="0">
                <a:solidFill>
                  <a:schemeClr val="accent6">
                    <a:lumMod val="75000"/>
                  </a:schemeClr>
                </a:solidFill>
              </a:rPr>
              <a:t>平面外旋转</a:t>
            </a:r>
            <a:endParaRPr lang="en-US" altLang="zh-CN" sz="1867" kern="0" dirty="0">
              <a:solidFill>
                <a:schemeClr val="accent6">
                  <a:lumMod val="75000"/>
                </a:schemeClr>
              </a:solidFill>
              <a:latin typeface="+mj-ea"/>
              <a:ea typeface="+mj-ea"/>
            </a:endParaRPr>
          </a:p>
        </p:txBody>
      </p:sp>
      <p:pic>
        <p:nvPicPr>
          <p:cNvPr id="20" name="图片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26154" y="3846205"/>
            <a:ext cx="2837881" cy="2128411"/>
          </a:xfrm>
          <a:prstGeom prst="rect">
            <a:avLst/>
          </a:prstGeom>
        </p:spPr>
      </p:pic>
    </p:spTree>
    <p:extLst>
      <p:ext uri="{BB962C8B-B14F-4D97-AF65-F5344CB8AC3E}">
        <p14:creationId xmlns:p14="http://schemas.microsoft.com/office/powerpoint/2010/main" val="3580359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p:txBody>
          <a:bodyPr/>
          <a:lstStyle/>
          <a:p>
            <a:endParaRPr lang="zh-CN" altLang="en-US" dirty="0"/>
          </a:p>
        </p:txBody>
      </p:sp>
      <p:sp>
        <p:nvSpPr>
          <p:cNvPr id="3" name="文本占位符 2"/>
          <p:cNvSpPr>
            <a:spLocks noGrp="1"/>
          </p:cNvSpPr>
          <p:nvPr>
            <p:ph type="body" sz="quarter" idx="15"/>
          </p:nvPr>
        </p:nvSpPr>
        <p:spPr>
          <a:xfrm>
            <a:off x="695401" y="57750"/>
            <a:ext cx="11098929" cy="584775"/>
          </a:xfrm>
        </p:spPr>
        <p:txBody>
          <a:bodyPr/>
          <a:lstStyle/>
          <a:p>
            <a:r>
              <a:rPr lang="zh-CN" altLang="en-US" b="1" dirty="0" smtClean="0"/>
              <a:t>梯度方向直方图 </a:t>
            </a:r>
            <a:r>
              <a:rPr lang="zh-CN" altLang="en-US" b="1" dirty="0">
                <a:latin typeface="+mn-lt"/>
              </a:rPr>
              <a:t> </a:t>
            </a:r>
            <a:r>
              <a:rPr lang="zh-CN" altLang="en-US" b="1" dirty="0" smtClean="0">
                <a:latin typeface="+mn-lt"/>
              </a:rPr>
              <a:t> </a:t>
            </a:r>
            <a:r>
              <a:rPr lang="en-US" altLang="zh-CN" b="1" dirty="0" smtClean="0">
                <a:latin typeface="+mn-lt"/>
              </a:rPr>
              <a:t>Histogram of Oriented Gradients, HOG</a:t>
            </a:r>
            <a:endParaRPr lang="zh-CN" altLang="en-US" b="1" dirty="0">
              <a:latin typeface="+mn-lt"/>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926" y="2507464"/>
            <a:ext cx="8554705" cy="3932523"/>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95" y="2826794"/>
            <a:ext cx="2323862" cy="3352557"/>
          </a:xfrm>
          <a:prstGeom prst="rect">
            <a:avLst/>
          </a:prstGeom>
        </p:spPr>
      </p:pic>
      <mc:AlternateContent xmlns:mc="http://schemas.openxmlformats.org/markup-compatibility/2006" xmlns:a14="http://schemas.microsoft.com/office/drawing/2010/main">
        <mc:Choice Requires="a14">
          <p:sp>
            <p:nvSpPr>
              <p:cNvPr id="8" name="TextBox 30"/>
              <p:cNvSpPr txBox="1"/>
              <p:nvPr/>
            </p:nvSpPr>
            <p:spPr>
              <a:xfrm>
                <a:off x="369279" y="1033994"/>
                <a:ext cx="11410763" cy="1332160"/>
              </a:xfrm>
              <a:prstGeom prst="rect">
                <a:avLst/>
              </a:prstGeom>
              <a:noFill/>
              <a:effectLst/>
            </p:spPr>
            <p:txBody>
              <a:bodyPr wrap="square" rtlCol="0">
                <a:spAutoFit/>
              </a:bodyPr>
              <a:lstStyle/>
              <a:p>
                <a:pPr marL="342900" indent="-342900" defTabSz="1219170">
                  <a:lnSpc>
                    <a:spcPct val="150000"/>
                  </a:lnSpc>
                  <a:buFont typeface="Arial" panose="020B0604020202020204" pitchFamily="34" charset="0"/>
                  <a:buChar char="•"/>
                </a:pPr>
                <a:r>
                  <a:rPr lang="zh-CN" altLang="en-US" sz="1867" kern="0" dirty="0" smtClean="0">
                    <a:solidFill>
                      <a:schemeClr val="accent6">
                        <a:lumMod val="50000"/>
                      </a:schemeClr>
                    </a:solidFill>
                  </a:rPr>
                  <a:t>通过将图像矩阵与向量</a:t>
                </a:r>
                <a14:m>
                  <m:oMath xmlns:m="http://schemas.openxmlformats.org/officeDocument/2006/math">
                    <m:r>
                      <a:rPr lang="en-US" altLang="zh-CN" sz="1867" b="0" i="1" kern="0" smtClean="0">
                        <a:solidFill>
                          <a:schemeClr val="accent6">
                            <a:lumMod val="50000"/>
                          </a:schemeClr>
                        </a:solidFill>
                        <a:latin typeface="Cambria Math" panose="02040503050406030204" pitchFamily="18" charset="0"/>
                      </a:rPr>
                      <m:t>[−1, 0, 1]</m:t>
                    </m:r>
                  </m:oMath>
                </a14:m>
                <a:r>
                  <a:rPr lang="zh-CN" altLang="en-US" sz="1867" kern="0" dirty="0" smtClean="0">
                    <a:solidFill>
                      <a:schemeClr val="accent6">
                        <a:lumMod val="50000"/>
                      </a:schemeClr>
                    </a:solidFill>
                  </a:rPr>
                  <a:t>和</a:t>
                </a:r>
                <a14:m>
                  <m:oMath xmlns:m="http://schemas.openxmlformats.org/officeDocument/2006/math">
                    <m:sSup>
                      <m:sSupPr>
                        <m:ctrlPr>
                          <a:rPr lang="en-US" altLang="zh-CN" sz="1867" i="1" kern="0" smtClean="0">
                            <a:solidFill>
                              <a:schemeClr val="accent6">
                                <a:lumMod val="50000"/>
                              </a:schemeClr>
                            </a:solidFill>
                            <a:latin typeface="Cambria Math" panose="02040503050406030204" pitchFamily="18" charset="0"/>
                          </a:rPr>
                        </m:ctrlPr>
                      </m:sSupPr>
                      <m:e>
                        <m:r>
                          <a:rPr lang="en-US" altLang="zh-CN" sz="1867" b="0" i="1" kern="0" smtClean="0">
                            <a:solidFill>
                              <a:schemeClr val="accent6">
                                <a:lumMod val="50000"/>
                              </a:schemeClr>
                            </a:solidFill>
                            <a:latin typeface="Cambria Math" panose="02040503050406030204" pitchFamily="18" charset="0"/>
                          </a:rPr>
                          <m:t>[−1,  0,  1]</m:t>
                        </m:r>
                      </m:e>
                      <m:sup>
                        <m:r>
                          <a:rPr lang="en-US" altLang="zh-CN" sz="1867" b="0" i="1" kern="0" smtClean="0">
                            <a:solidFill>
                              <a:schemeClr val="accent6">
                                <a:lumMod val="50000"/>
                              </a:schemeClr>
                            </a:solidFill>
                            <a:latin typeface="Cambria Math" panose="02040503050406030204" pitchFamily="18" charset="0"/>
                          </a:rPr>
                          <m:t>𝑇</m:t>
                        </m:r>
                      </m:sup>
                    </m:sSup>
                  </m:oMath>
                </a14:m>
                <a:r>
                  <a:rPr lang="zh-CN" altLang="en-US" sz="1867" kern="0" dirty="0" smtClean="0">
                    <a:solidFill>
                      <a:schemeClr val="accent6">
                        <a:lumMod val="50000"/>
                      </a:schemeClr>
                    </a:solidFill>
                  </a:rPr>
                  <a:t>分别作卷积得到各像素在横向和纵向的梯度，从而得到各点的梯度幅值与方向。</a:t>
                </a:r>
                <a:endParaRPr lang="en-US" altLang="zh-CN" sz="1867" kern="0" dirty="0" smtClean="0">
                  <a:solidFill>
                    <a:schemeClr val="accent6">
                      <a:lumMod val="50000"/>
                    </a:schemeClr>
                  </a:solidFill>
                </a:endParaRPr>
              </a:p>
              <a:p>
                <a:pPr marL="342900" indent="-342900" defTabSz="1219170">
                  <a:lnSpc>
                    <a:spcPct val="150000"/>
                  </a:lnSpc>
                  <a:buFont typeface="Arial" panose="020B0604020202020204" pitchFamily="34" charset="0"/>
                  <a:buChar char="•"/>
                </a:pPr>
                <a:r>
                  <a:rPr lang="zh-CN" altLang="en-US" sz="1867" kern="0" dirty="0" smtClean="0">
                    <a:solidFill>
                      <a:schemeClr val="accent6">
                        <a:lumMod val="50000"/>
                      </a:schemeClr>
                    </a:solidFill>
                  </a:rPr>
                  <a:t>图像的梯度可以有效描述图像中各物体的边缘、角落和纹理。</a:t>
                </a:r>
                <a:endParaRPr lang="en-US" altLang="zh-CN" sz="1867" kern="0" dirty="0" smtClean="0">
                  <a:solidFill>
                    <a:srgbClr val="FDA907"/>
                  </a:solidFill>
                </a:endParaRPr>
              </a:p>
            </p:txBody>
          </p:sp>
        </mc:Choice>
        <mc:Fallback xmlns="">
          <p:sp>
            <p:nvSpPr>
              <p:cNvPr id="8" name="TextBox 30"/>
              <p:cNvSpPr txBox="1">
                <a:spLocks noRot="1" noChangeAspect="1" noMove="1" noResize="1" noEditPoints="1" noAdjustHandles="1" noChangeArrowheads="1" noChangeShapeType="1" noTextEdit="1"/>
              </p:cNvSpPr>
              <p:nvPr/>
            </p:nvSpPr>
            <p:spPr>
              <a:xfrm>
                <a:off x="369279" y="1033994"/>
                <a:ext cx="11410763" cy="1332160"/>
              </a:xfrm>
              <a:prstGeom prst="rect">
                <a:avLst/>
              </a:prstGeom>
              <a:blipFill>
                <a:blip r:embed="rId5"/>
                <a:stretch>
                  <a:fillRect l="-374" r="-481" b="-6881"/>
                </a:stretch>
              </a:blipFill>
              <a:effectLst/>
            </p:spPr>
            <p:txBody>
              <a:bodyPr/>
              <a:lstStyle/>
              <a:p>
                <a:r>
                  <a:rPr lang="zh-CN" altLang="en-US">
                    <a:noFill/>
                  </a:rPr>
                  <a:t> </a:t>
                </a:r>
              </a:p>
            </p:txBody>
          </p:sp>
        </mc:Fallback>
      </mc:AlternateContent>
    </p:spTree>
    <p:extLst>
      <p:ext uri="{BB962C8B-B14F-4D97-AF65-F5344CB8AC3E}">
        <p14:creationId xmlns:p14="http://schemas.microsoft.com/office/powerpoint/2010/main" val="805716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p:txBody>
          <a:bodyPr/>
          <a:lstStyle/>
          <a:p>
            <a:endParaRPr lang="zh-CN" altLang="en-US"/>
          </a:p>
        </p:txBody>
      </p:sp>
      <p:sp>
        <p:nvSpPr>
          <p:cNvPr id="3" name="文本占位符 2"/>
          <p:cNvSpPr>
            <a:spLocks noGrp="1"/>
          </p:cNvSpPr>
          <p:nvPr>
            <p:ph type="body" sz="quarter" idx="15"/>
          </p:nvPr>
        </p:nvSpPr>
        <p:spPr>
          <a:xfrm>
            <a:off x="695402" y="57750"/>
            <a:ext cx="7928834" cy="584775"/>
          </a:xfrm>
        </p:spPr>
        <p:txBody>
          <a:bodyPr/>
          <a:lstStyle/>
          <a:p>
            <a:r>
              <a:rPr lang="en-US" altLang="zh-CN" b="1" dirty="0" smtClean="0">
                <a:latin typeface="+mn-lt"/>
              </a:rPr>
              <a:t>HOG + SVM </a:t>
            </a:r>
            <a:r>
              <a:rPr lang="zh-CN" altLang="en-US" b="1" dirty="0" smtClean="0"/>
              <a:t>行人检测系统</a:t>
            </a:r>
            <a:endParaRPr lang="en-US" altLang="zh-CN" b="1" dirty="0" smtClean="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50187"/>
            <a:ext cx="12192000" cy="114381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5655"/>
            <a:ext cx="12192000" cy="3584932"/>
          </a:xfrm>
          <a:prstGeom prst="rect">
            <a:avLst/>
          </a:prstGeom>
        </p:spPr>
      </p:pic>
    </p:spTree>
    <p:extLst>
      <p:ext uri="{BB962C8B-B14F-4D97-AF65-F5344CB8AC3E}">
        <p14:creationId xmlns:p14="http://schemas.microsoft.com/office/powerpoint/2010/main" val="3825023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p:txBody>
          <a:bodyPr/>
          <a:lstStyle/>
          <a:p>
            <a:endParaRPr lang="zh-CN" altLang="en-US"/>
          </a:p>
        </p:txBody>
      </p:sp>
      <p:sp>
        <p:nvSpPr>
          <p:cNvPr id="3" name="文本占位符 2"/>
          <p:cNvSpPr>
            <a:spLocks noGrp="1"/>
          </p:cNvSpPr>
          <p:nvPr>
            <p:ph type="body" sz="quarter" idx="15"/>
          </p:nvPr>
        </p:nvSpPr>
        <p:spPr/>
        <p:txBody>
          <a:bodyPr/>
          <a:lstStyle/>
          <a:p>
            <a:r>
              <a:rPr lang="zh-CN" altLang="en-US" b="1" dirty="0" smtClean="0"/>
              <a:t>颜色直方图 </a:t>
            </a:r>
            <a:r>
              <a:rPr lang="en-US" altLang="zh-CN" b="1" dirty="0" smtClean="0"/>
              <a:t>– </a:t>
            </a:r>
            <a:r>
              <a:rPr lang="zh-CN" altLang="en-US" b="1" dirty="0" smtClean="0"/>
              <a:t>颜色空间的选择</a:t>
            </a:r>
            <a:endParaRPr lang="zh-CN" altLang="en-US" b="1" dirty="0"/>
          </a:p>
        </p:txBody>
      </p:sp>
      <p:sp>
        <p:nvSpPr>
          <p:cNvPr id="4" name="TextBox 38"/>
          <p:cNvSpPr txBox="1"/>
          <p:nvPr/>
        </p:nvSpPr>
        <p:spPr>
          <a:xfrm>
            <a:off x="6944410" y="1454765"/>
            <a:ext cx="3308684" cy="646331"/>
          </a:xfrm>
          <a:prstGeom prst="rect">
            <a:avLst/>
          </a:prstGeom>
          <a:noFill/>
          <a:effectLst/>
        </p:spPr>
        <p:txBody>
          <a:bodyPr wrap="square" rtlCol="0">
            <a:spAutoFit/>
          </a:bodyPr>
          <a:lstStyle/>
          <a:p>
            <a:pPr defTabSz="1219170"/>
            <a:r>
              <a:rPr lang="en-US" altLang="zh-CN" sz="3600" b="1" kern="0" dirty="0" smtClean="0">
                <a:ln w="22225">
                  <a:noFill/>
                  <a:prstDash val="solid"/>
                </a:ln>
                <a:solidFill>
                  <a:srgbClr val="C18002"/>
                </a:solidFill>
                <a:effectLst/>
              </a:rPr>
              <a:t>HSV</a:t>
            </a:r>
            <a:r>
              <a:rPr lang="zh-CN" altLang="en-US" sz="3600" b="1" kern="0" dirty="0" smtClean="0">
                <a:ln w="22225">
                  <a:noFill/>
                  <a:prstDash val="solid"/>
                </a:ln>
                <a:solidFill>
                  <a:srgbClr val="C18002"/>
                </a:solidFill>
                <a:effectLst/>
              </a:rPr>
              <a:t>颜色空间</a:t>
            </a:r>
            <a:endParaRPr lang="zh-CN" altLang="en-US" sz="3600" b="1" kern="0" dirty="0">
              <a:ln w="22225">
                <a:noFill/>
                <a:prstDash val="solid"/>
              </a:ln>
              <a:solidFill>
                <a:srgbClr val="C18002"/>
              </a:solidFill>
              <a:effectLst/>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887" y="2500572"/>
            <a:ext cx="3185562" cy="2548450"/>
          </a:xfrm>
          <a:prstGeom prst="rect">
            <a:avLst/>
          </a:prstGeom>
        </p:spPr>
      </p:pic>
      <p:pic>
        <p:nvPicPr>
          <p:cNvPr id="1026" name="Picture 2" descr="https://www.kirupa.com/images/rgb_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2071" y="2301784"/>
            <a:ext cx="2883165" cy="28831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38"/>
          <p:cNvSpPr txBox="1"/>
          <p:nvPr/>
        </p:nvSpPr>
        <p:spPr>
          <a:xfrm>
            <a:off x="1898580" y="1394477"/>
            <a:ext cx="3308684" cy="646331"/>
          </a:xfrm>
          <a:prstGeom prst="rect">
            <a:avLst/>
          </a:prstGeom>
          <a:noFill/>
          <a:effectLst/>
        </p:spPr>
        <p:txBody>
          <a:bodyPr wrap="square" rtlCol="0">
            <a:spAutoFit/>
          </a:bodyPr>
          <a:lstStyle/>
          <a:p>
            <a:pPr defTabSz="1219170"/>
            <a:r>
              <a:rPr lang="en-US" altLang="zh-CN" sz="3600" b="1" kern="0" dirty="0">
                <a:ln w="22225">
                  <a:noFill/>
                  <a:prstDash val="solid"/>
                </a:ln>
                <a:solidFill>
                  <a:srgbClr val="C18002"/>
                </a:solidFill>
                <a:effectLst/>
              </a:rPr>
              <a:t>RGB</a:t>
            </a:r>
            <a:r>
              <a:rPr lang="zh-CN" altLang="en-US" sz="3600" b="1" kern="0" dirty="0" smtClean="0">
                <a:ln w="22225">
                  <a:noFill/>
                  <a:prstDash val="solid"/>
                </a:ln>
                <a:solidFill>
                  <a:srgbClr val="C18002"/>
                </a:solidFill>
                <a:effectLst/>
              </a:rPr>
              <a:t>颜色空间</a:t>
            </a:r>
            <a:endParaRPr lang="zh-CN" altLang="en-US" sz="3600" b="1" kern="0" dirty="0">
              <a:ln w="22225">
                <a:noFill/>
                <a:prstDash val="solid"/>
              </a:ln>
              <a:solidFill>
                <a:srgbClr val="C18002"/>
              </a:solidFill>
              <a:effectLst/>
            </a:endParaRPr>
          </a:p>
        </p:txBody>
      </p:sp>
    </p:spTree>
    <p:extLst>
      <p:ext uri="{BB962C8B-B14F-4D97-AF65-F5344CB8AC3E}">
        <p14:creationId xmlns:p14="http://schemas.microsoft.com/office/powerpoint/2010/main" val="1787021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p:txBody>
          <a:bodyPr/>
          <a:lstStyle/>
          <a:p>
            <a:endParaRPr lang="zh-CN" altLang="en-US"/>
          </a:p>
        </p:txBody>
      </p:sp>
      <p:sp>
        <p:nvSpPr>
          <p:cNvPr id="3" name="文本占位符 2"/>
          <p:cNvSpPr>
            <a:spLocks noGrp="1"/>
          </p:cNvSpPr>
          <p:nvPr>
            <p:ph type="body" sz="quarter" idx="15"/>
          </p:nvPr>
        </p:nvSpPr>
        <p:spPr/>
        <p:txBody>
          <a:bodyPr/>
          <a:lstStyle/>
          <a:p>
            <a:r>
              <a:rPr lang="zh-CN" altLang="en-US" b="1" dirty="0" smtClean="0"/>
              <a:t>颜色直方图 </a:t>
            </a:r>
            <a:r>
              <a:rPr lang="en-US" altLang="zh-CN" b="1" dirty="0" smtClean="0"/>
              <a:t>– </a:t>
            </a:r>
            <a:r>
              <a:rPr lang="en-US" altLang="zh-CN" b="1" dirty="0" smtClean="0">
                <a:latin typeface="+mn-lt"/>
              </a:rPr>
              <a:t>HSV</a:t>
            </a:r>
            <a:r>
              <a:rPr lang="zh-CN" altLang="en-US" b="1" dirty="0" smtClean="0"/>
              <a:t>直方图</a:t>
            </a:r>
            <a:endParaRPr lang="zh-CN" altLang="en-US" b="1"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49" y="1250158"/>
            <a:ext cx="3198842" cy="461486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579" y="1050130"/>
            <a:ext cx="8044168" cy="5250658"/>
          </a:xfrm>
          <a:prstGeom prst="rect">
            <a:avLst/>
          </a:prstGeom>
        </p:spPr>
      </p:pic>
    </p:spTree>
    <p:extLst>
      <p:ext uri="{BB962C8B-B14F-4D97-AF65-F5344CB8AC3E}">
        <p14:creationId xmlns:p14="http://schemas.microsoft.com/office/powerpoint/2010/main" val="3372607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a:xfrm>
            <a:off x="695402" y="153164"/>
            <a:ext cx="7928834" cy="584775"/>
          </a:xfrm>
        </p:spPr>
        <p:txBody>
          <a:bodyPr/>
          <a:lstStyle/>
          <a:p>
            <a:r>
              <a:rPr lang="zh-CN" altLang="en-US" b="1" dirty="0" smtClean="0"/>
              <a:t>有限状态机</a:t>
            </a:r>
            <a:endParaRPr lang="zh-CN" altLang="en-US" b="1"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0015" y="955535"/>
            <a:ext cx="9108453" cy="5735487"/>
          </a:xfrm>
          <a:prstGeom prst="rect">
            <a:avLst/>
          </a:prstGeom>
        </p:spPr>
      </p:pic>
    </p:spTree>
    <p:extLst>
      <p:ext uri="{BB962C8B-B14F-4D97-AF65-F5344CB8AC3E}">
        <p14:creationId xmlns:p14="http://schemas.microsoft.com/office/powerpoint/2010/main" val="4136651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p:txBody>
          <a:bodyPr/>
          <a:lstStyle/>
          <a:p>
            <a:r>
              <a:rPr lang="en-US" altLang="zh-CN" kern="0" dirty="0"/>
              <a:t>PART ONE</a:t>
            </a:r>
            <a:endParaRPr lang="zh-CN" altLang="en-US" kern="0" dirty="0"/>
          </a:p>
        </p:txBody>
      </p:sp>
      <p:sp>
        <p:nvSpPr>
          <p:cNvPr id="11" name="文本占位符 10"/>
          <p:cNvSpPr>
            <a:spLocks noGrp="1"/>
          </p:cNvSpPr>
          <p:nvPr>
            <p:ph type="body" sz="quarter" idx="12"/>
          </p:nvPr>
        </p:nvSpPr>
        <p:spPr/>
        <p:txBody>
          <a:bodyPr/>
          <a:lstStyle/>
          <a:p>
            <a:r>
              <a:rPr lang="en-US" altLang="zh-CN" dirty="0"/>
              <a:t>1</a:t>
            </a:r>
            <a:endParaRPr lang="zh-CN" altLang="en-US" dirty="0"/>
          </a:p>
        </p:txBody>
      </p:sp>
      <p:sp>
        <p:nvSpPr>
          <p:cNvPr id="12" name="文本占位符 11"/>
          <p:cNvSpPr>
            <a:spLocks noGrp="1"/>
          </p:cNvSpPr>
          <p:nvPr>
            <p:ph type="body" sz="quarter" idx="13"/>
          </p:nvPr>
        </p:nvSpPr>
        <p:spPr/>
        <p:txBody>
          <a:bodyPr/>
          <a:lstStyle/>
          <a:p>
            <a:r>
              <a:rPr lang="zh-CN" altLang="en-US" dirty="0" smtClean="0"/>
              <a:t>研究背景与目标</a:t>
            </a:r>
            <a:endParaRPr lang="zh-CN" altLang="en-US" dirty="0"/>
          </a:p>
        </p:txBody>
      </p:sp>
    </p:spTree>
    <p:extLst>
      <p:ext uri="{BB962C8B-B14F-4D97-AF65-F5344CB8AC3E}">
        <p14:creationId xmlns:p14="http://schemas.microsoft.com/office/powerpoint/2010/main" val="361812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7"/>
          <p:cNvSpPr>
            <a:spLocks noGrp="1"/>
          </p:cNvSpPr>
          <p:nvPr>
            <p:ph type="body" sz="quarter" idx="15"/>
          </p:nvPr>
        </p:nvSpPr>
        <p:spPr>
          <a:xfrm>
            <a:off x="695402" y="177020"/>
            <a:ext cx="7928834" cy="584775"/>
          </a:xfrm>
        </p:spPr>
        <p:txBody>
          <a:bodyPr/>
          <a:lstStyle/>
          <a:p>
            <a:r>
              <a:rPr lang="zh-CN" altLang="en-US" b="1" dirty="0" smtClean="0"/>
              <a:t>研究背景与目标</a:t>
            </a:r>
            <a:endParaRPr lang="en-US" altLang="zh-CN" b="1" dirty="0"/>
          </a:p>
        </p:txBody>
      </p:sp>
      <p:pic>
        <p:nvPicPr>
          <p:cNvPr id="2050" name="Picture 2" descr="https://timgsa.baidu.com/timg?image&amp;quality=80&amp;size=b9999_10000&amp;sec=1558946942497&amp;di=30fc4556cb5c995bcda9aa4be1ad1179&amp;imgtype=0&amp;src=http%3A%2F%2Finfo.bjxwx.com%2Fuploads%2Fallimg%2F171030%2F7645-1G030130S41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24" y="1617946"/>
            <a:ext cx="4267200" cy="250507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stretch>
            <a:fillRect/>
          </a:stretch>
        </p:blipFill>
        <p:spPr>
          <a:xfrm>
            <a:off x="6441863" y="1617946"/>
            <a:ext cx="4114240" cy="2505076"/>
          </a:xfrm>
          <a:prstGeom prst="rect">
            <a:avLst/>
          </a:prstGeom>
        </p:spPr>
      </p:pic>
      <p:sp>
        <p:nvSpPr>
          <p:cNvPr id="19" name="矩形 18"/>
          <p:cNvSpPr/>
          <p:nvPr/>
        </p:nvSpPr>
        <p:spPr>
          <a:xfrm>
            <a:off x="1715299" y="4302780"/>
            <a:ext cx="4086225" cy="379656"/>
          </a:xfrm>
          <a:prstGeom prst="rect">
            <a:avLst/>
          </a:prstGeom>
        </p:spPr>
        <p:txBody>
          <a:bodyPr wrap="square">
            <a:spAutoFit/>
          </a:bodyPr>
          <a:lstStyle/>
          <a:p>
            <a:pPr defTabSz="1219170"/>
            <a:r>
              <a:rPr lang="zh-CN" altLang="en-US" sz="1867" kern="0" dirty="0" smtClean="0">
                <a:solidFill>
                  <a:schemeClr val="accent4"/>
                </a:solidFill>
              </a:rPr>
              <a:t>个人</a:t>
            </a:r>
            <a:r>
              <a:rPr lang="en-US" altLang="zh-CN" sz="1867" kern="0" dirty="0" smtClean="0">
                <a:solidFill>
                  <a:schemeClr val="accent4"/>
                </a:solidFill>
              </a:rPr>
              <a:t>/</a:t>
            </a:r>
            <a:r>
              <a:rPr lang="zh-CN" altLang="en-US" sz="1867" kern="0" dirty="0" smtClean="0">
                <a:solidFill>
                  <a:schemeClr val="accent4"/>
                </a:solidFill>
              </a:rPr>
              <a:t>家庭服务机器人提供家政服务</a:t>
            </a:r>
            <a:endParaRPr lang="zh-CN" altLang="en-US" sz="1867" kern="0" dirty="0">
              <a:solidFill>
                <a:schemeClr val="accent4"/>
              </a:solidFill>
            </a:endParaRPr>
          </a:p>
        </p:txBody>
      </p:sp>
      <p:sp>
        <p:nvSpPr>
          <p:cNvPr id="20" name="矩形 19"/>
          <p:cNvSpPr/>
          <p:nvPr/>
        </p:nvSpPr>
        <p:spPr>
          <a:xfrm>
            <a:off x="6316804" y="4294523"/>
            <a:ext cx="4614863" cy="379656"/>
          </a:xfrm>
          <a:prstGeom prst="rect">
            <a:avLst/>
          </a:prstGeom>
        </p:spPr>
        <p:txBody>
          <a:bodyPr wrap="square">
            <a:spAutoFit/>
          </a:bodyPr>
          <a:lstStyle/>
          <a:p>
            <a:pPr defTabSz="1219170"/>
            <a:r>
              <a:rPr lang="zh-CN" altLang="en-US" sz="1867" kern="0" dirty="0" smtClean="0">
                <a:solidFill>
                  <a:schemeClr val="accent4"/>
                </a:solidFill>
              </a:rPr>
              <a:t>在医院等公共场所对用户进行指引等服务</a:t>
            </a:r>
            <a:endParaRPr lang="zh-CN" altLang="en-US" sz="1867" kern="0" dirty="0">
              <a:solidFill>
                <a:schemeClr val="accent4"/>
              </a:solidFill>
            </a:endParaRPr>
          </a:p>
        </p:txBody>
      </p:sp>
      <p:sp>
        <p:nvSpPr>
          <p:cNvPr id="8" name="矩形 7"/>
          <p:cNvSpPr/>
          <p:nvPr/>
        </p:nvSpPr>
        <p:spPr>
          <a:xfrm>
            <a:off x="695401" y="1092410"/>
            <a:ext cx="5443006" cy="379656"/>
          </a:xfrm>
          <a:prstGeom prst="rect">
            <a:avLst/>
          </a:prstGeom>
        </p:spPr>
        <p:txBody>
          <a:bodyPr wrap="square">
            <a:spAutoFit/>
          </a:bodyPr>
          <a:lstStyle/>
          <a:p>
            <a:pPr defTabSz="1219170"/>
            <a:r>
              <a:rPr lang="zh-CN" altLang="en-US" sz="1867" b="1" kern="0" dirty="0" smtClean="0">
                <a:solidFill>
                  <a:schemeClr val="accent5">
                    <a:lumMod val="75000"/>
                  </a:schemeClr>
                </a:solidFill>
              </a:rPr>
              <a:t>行人跟随技术在移动服务机器人上的应用场景：</a:t>
            </a:r>
            <a:endParaRPr lang="zh-CN" altLang="en-US" sz="1867" b="1" kern="0" dirty="0">
              <a:solidFill>
                <a:schemeClr val="accent5">
                  <a:lumMod val="75000"/>
                </a:schemeClr>
              </a:solidFill>
            </a:endParaRPr>
          </a:p>
        </p:txBody>
      </p:sp>
      <p:sp>
        <p:nvSpPr>
          <p:cNvPr id="9" name="矩形 8"/>
          <p:cNvSpPr/>
          <p:nvPr/>
        </p:nvSpPr>
        <p:spPr>
          <a:xfrm>
            <a:off x="695400" y="4886047"/>
            <a:ext cx="10158130" cy="1549463"/>
          </a:xfrm>
          <a:prstGeom prst="rect">
            <a:avLst/>
          </a:prstGeom>
        </p:spPr>
        <p:txBody>
          <a:bodyPr wrap="square">
            <a:spAutoFit/>
          </a:bodyPr>
          <a:lstStyle/>
          <a:p>
            <a:pPr defTabSz="1219170">
              <a:lnSpc>
                <a:spcPct val="130000"/>
              </a:lnSpc>
            </a:pPr>
            <a:r>
              <a:rPr lang="zh-CN" altLang="en-US" sz="1867" b="1" kern="0" dirty="0">
                <a:solidFill>
                  <a:schemeClr val="accent5">
                    <a:lumMod val="75000"/>
                  </a:schemeClr>
                </a:solidFill>
              </a:rPr>
              <a:t>研究</a:t>
            </a:r>
            <a:r>
              <a:rPr lang="zh-CN" altLang="en-US" sz="1867" b="1" kern="0" dirty="0" smtClean="0">
                <a:solidFill>
                  <a:schemeClr val="accent5">
                    <a:lumMod val="75000"/>
                  </a:schemeClr>
                </a:solidFill>
              </a:rPr>
              <a:t>目标：</a:t>
            </a:r>
            <a:endParaRPr lang="en-US" altLang="zh-CN" sz="1867" b="1" kern="0" dirty="0" smtClean="0">
              <a:solidFill>
                <a:schemeClr val="accent5">
                  <a:lumMod val="75000"/>
                </a:schemeClr>
              </a:solidFill>
            </a:endParaRPr>
          </a:p>
          <a:p>
            <a:pPr defTabSz="1219170">
              <a:lnSpc>
                <a:spcPct val="130000"/>
              </a:lnSpc>
            </a:pPr>
            <a:r>
              <a:rPr lang="zh-CN" altLang="en-US" sz="1867" kern="0" dirty="0">
                <a:solidFill>
                  <a:schemeClr val="accent4"/>
                </a:solidFill>
              </a:rPr>
              <a:t>实现一个通过移动机器人的传感器得到目标用户的位置信息并对其进行跟随的</a:t>
            </a:r>
            <a:r>
              <a:rPr lang="zh-CN" altLang="en-US" sz="1867" kern="0" dirty="0" smtClean="0">
                <a:solidFill>
                  <a:schemeClr val="accent4"/>
                </a:solidFill>
              </a:rPr>
              <a:t>系统</a:t>
            </a:r>
            <a:endParaRPr lang="en-US" altLang="zh-CN" sz="1867" kern="0" dirty="0" smtClean="0">
              <a:solidFill>
                <a:schemeClr val="accent4"/>
              </a:solidFill>
            </a:endParaRPr>
          </a:p>
          <a:p>
            <a:pPr marL="342900" indent="-342900" defTabSz="1219170">
              <a:lnSpc>
                <a:spcPct val="130000"/>
              </a:lnSpc>
              <a:buFont typeface="Arial" panose="020B0604020202020204" pitchFamily="34" charset="0"/>
              <a:buChar char="•"/>
            </a:pPr>
            <a:r>
              <a:rPr lang="zh-CN" altLang="en-US" sz="1867" kern="0" dirty="0">
                <a:solidFill>
                  <a:schemeClr val="accent4"/>
                </a:solidFill>
              </a:rPr>
              <a:t>实时</a:t>
            </a:r>
            <a:r>
              <a:rPr lang="zh-CN" altLang="en-US" sz="1867" kern="0" dirty="0" smtClean="0">
                <a:solidFill>
                  <a:schemeClr val="accent4"/>
                </a:solidFill>
              </a:rPr>
              <a:t>性、稳定性、准确性</a:t>
            </a:r>
            <a:endParaRPr lang="en-US" altLang="zh-CN" sz="1867" kern="0" dirty="0" smtClean="0">
              <a:solidFill>
                <a:schemeClr val="accent4"/>
              </a:solidFill>
            </a:endParaRPr>
          </a:p>
          <a:p>
            <a:pPr marL="342900" indent="-342900" defTabSz="1219170">
              <a:lnSpc>
                <a:spcPct val="130000"/>
              </a:lnSpc>
              <a:buFont typeface="Arial" panose="020B0604020202020204" pitchFamily="34" charset="0"/>
              <a:buChar char="•"/>
            </a:pPr>
            <a:r>
              <a:rPr lang="zh-CN" altLang="en-US" sz="1867" kern="0" dirty="0" smtClean="0">
                <a:solidFill>
                  <a:schemeClr val="accent4"/>
                </a:solidFill>
              </a:rPr>
              <a:t>能够长时间运行</a:t>
            </a:r>
            <a:endParaRPr lang="zh-CN" altLang="en-US" sz="1867" kern="0" dirty="0">
              <a:solidFill>
                <a:schemeClr val="accent4"/>
              </a:solidFill>
            </a:endParaRPr>
          </a:p>
        </p:txBody>
      </p:sp>
    </p:spTree>
    <p:extLst>
      <p:ext uri="{BB962C8B-B14F-4D97-AF65-F5344CB8AC3E}">
        <p14:creationId xmlns:p14="http://schemas.microsoft.com/office/powerpoint/2010/main" val="4259284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3" name="文本占位符 9"/>
          <p:cNvSpPr>
            <a:spLocks noGrp="1"/>
          </p:cNvSpPr>
          <p:nvPr>
            <p:ph type="body" sz="quarter" idx="11"/>
          </p:nvPr>
        </p:nvSpPr>
        <p:spPr/>
        <p:txBody>
          <a:bodyPr/>
          <a:lstStyle/>
          <a:p>
            <a:r>
              <a:rPr lang="en-US" altLang="zh-CN" kern="0" dirty="0"/>
              <a:t>PART </a:t>
            </a:r>
            <a:r>
              <a:rPr lang="en-US" altLang="zh-CN" kern="0" dirty="0" smtClean="0"/>
              <a:t>TWO</a:t>
            </a:r>
            <a:endParaRPr lang="zh-CN" altLang="en-US" kern="0" dirty="0"/>
          </a:p>
        </p:txBody>
      </p:sp>
      <p:sp>
        <p:nvSpPr>
          <p:cNvPr id="19" name="文本占位符 18"/>
          <p:cNvSpPr>
            <a:spLocks noGrp="1"/>
          </p:cNvSpPr>
          <p:nvPr>
            <p:ph type="body" sz="quarter" idx="12"/>
          </p:nvPr>
        </p:nvSpPr>
        <p:spPr>
          <a:xfrm>
            <a:off x="1" y="-2219126"/>
            <a:ext cx="5006499" cy="11618565"/>
          </a:xfrm>
        </p:spPr>
        <p:txBody>
          <a:bodyPr/>
          <a:lstStyle/>
          <a:p>
            <a:r>
              <a:rPr lang="en-US" altLang="zh-CN" dirty="0"/>
              <a:t>2</a:t>
            </a:r>
            <a:endParaRPr lang="zh-CN" altLang="en-US" dirty="0"/>
          </a:p>
        </p:txBody>
      </p:sp>
      <p:sp>
        <p:nvSpPr>
          <p:cNvPr id="24" name="文本占位符 11"/>
          <p:cNvSpPr>
            <a:spLocks noGrp="1"/>
          </p:cNvSpPr>
          <p:nvPr>
            <p:ph type="body" sz="quarter" idx="13"/>
          </p:nvPr>
        </p:nvSpPr>
        <p:spPr>
          <a:xfrm>
            <a:off x="4925292" y="2791947"/>
            <a:ext cx="6838524" cy="1405641"/>
          </a:xfrm>
        </p:spPr>
        <p:txBody>
          <a:bodyPr/>
          <a:lstStyle/>
          <a:p>
            <a:r>
              <a:rPr lang="zh-CN" altLang="en-US" dirty="0" smtClean="0"/>
              <a:t>行人追踪算法的比较与选择</a:t>
            </a:r>
            <a:endParaRPr lang="zh-CN" altLang="en-US" dirty="0"/>
          </a:p>
        </p:txBody>
      </p:sp>
    </p:spTree>
    <p:extLst>
      <p:ext uri="{BB962C8B-B14F-4D97-AF65-F5344CB8AC3E}">
        <p14:creationId xmlns:p14="http://schemas.microsoft.com/office/powerpoint/2010/main" val="991095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type="body" sz="quarter" idx="15"/>
          </p:nvPr>
        </p:nvSpPr>
        <p:spPr>
          <a:xfrm>
            <a:off x="695402" y="161117"/>
            <a:ext cx="7928834" cy="584775"/>
          </a:xfrm>
        </p:spPr>
        <p:txBody>
          <a:bodyPr/>
          <a:lstStyle/>
          <a:p>
            <a:r>
              <a:rPr lang="zh-CN" altLang="en-US" b="1" dirty="0" smtClean="0"/>
              <a:t>机器人行人</a:t>
            </a:r>
            <a:r>
              <a:rPr lang="zh-CN" altLang="en-US" b="1" dirty="0"/>
              <a:t>追踪</a:t>
            </a:r>
            <a:r>
              <a:rPr lang="zh-CN" altLang="en-US" b="1" dirty="0" smtClean="0"/>
              <a:t>实现</a:t>
            </a:r>
            <a:endParaRPr lang="zh-CN" altLang="en-US" b="1" dirty="0"/>
          </a:p>
        </p:txBody>
      </p:sp>
      <p:pic>
        <p:nvPicPr>
          <p:cNvPr id="6" name="图片 5"/>
          <p:cNvPicPr>
            <a:picLocks noChangeAspect="1"/>
          </p:cNvPicPr>
          <p:nvPr/>
        </p:nvPicPr>
        <p:blipFill>
          <a:blip r:embed="rId3"/>
          <a:stretch>
            <a:fillRect/>
          </a:stretch>
        </p:blipFill>
        <p:spPr>
          <a:xfrm>
            <a:off x="5624497" y="1263790"/>
            <a:ext cx="5700754" cy="2176478"/>
          </a:xfrm>
          <a:prstGeom prst="rect">
            <a:avLst/>
          </a:prstGeom>
        </p:spPr>
      </p:pic>
      <p:sp>
        <p:nvSpPr>
          <p:cNvPr id="7" name="矩形 6"/>
          <p:cNvSpPr/>
          <p:nvPr/>
        </p:nvSpPr>
        <p:spPr>
          <a:xfrm>
            <a:off x="292900" y="1502248"/>
            <a:ext cx="4776978" cy="3971472"/>
          </a:xfrm>
          <a:prstGeom prst="rect">
            <a:avLst/>
          </a:prstGeom>
        </p:spPr>
        <p:txBody>
          <a:bodyPr wrap="square">
            <a:spAutoFit/>
          </a:bodyPr>
          <a:lstStyle/>
          <a:p>
            <a:pPr marL="342900" indent="-342900" defTabSz="1219170">
              <a:lnSpc>
                <a:spcPct val="150000"/>
              </a:lnSpc>
              <a:buFont typeface="Arial" panose="020B0604020202020204" pitchFamily="34" charset="0"/>
              <a:buChar char="•"/>
            </a:pPr>
            <a:r>
              <a:rPr lang="zh-CN" altLang="en-US" sz="1867" kern="0" dirty="0" smtClean="0">
                <a:solidFill>
                  <a:schemeClr val="accent2">
                    <a:lumMod val="75000"/>
                  </a:schemeClr>
                </a:solidFill>
              </a:rPr>
              <a:t>基于激光传感器信息的行人追踪</a:t>
            </a:r>
            <a:endParaRPr lang="en-US" altLang="zh-CN" sz="1867" kern="0" dirty="0" smtClean="0">
              <a:solidFill>
                <a:schemeClr val="accent2">
                  <a:lumMod val="75000"/>
                </a:schemeClr>
              </a:solidFill>
            </a:endParaRPr>
          </a:p>
          <a:p>
            <a:pPr marL="800089" lvl="1" indent="-342900" defTabSz="1219170">
              <a:lnSpc>
                <a:spcPct val="150000"/>
              </a:lnSpc>
              <a:buFont typeface="Wingdings" panose="05000000000000000000" pitchFamily="2" charset="2"/>
              <a:buChar char="Ø"/>
            </a:pPr>
            <a:r>
              <a:rPr lang="zh-CN" altLang="en-US" sz="1867" kern="0" dirty="0" smtClean="0">
                <a:solidFill>
                  <a:schemeClr val="accent2">
                    <a:lumMod val="75000"/>
                  </a:schemeClr>
                </a:solidFill>
              </a:rPr>
              <a:t>常通过提取行人的腿部信息实现行人追踪</a:t>
            </a:r>
            <a:endParaRPr lang="en-US" altLang="zh-CN" sz="1867" kern="0" dirty="0" smtClean="0">
              <a:solidFill>
                <a:schemeClr val="accent2">
                  <a:lumMod val="75000"/>
                </a:schemeClr>
              </a:solidFill>
            </a:endParaRPr>
          </a:p>
          <a:p>
            <a:pPr marL="342900" indent="-342900" defTabSz="1219170">
              <a:lnSpc>
                <a:spcPct val="150000"/>
              </a:lnSpc>
              <a:buFont typeface="Arial" panose="020B0604020202020204" pitchFamily="34" charset="0"/>
              <a:buChar char="•"/>
            </a:pPr>
            <a:r>
              <a:rPr lang="zh-CN" altLang="en-US" sz="1867" kern="0" dirty="0" smtClean="0">
                <a:solidFill>
                  <a:schemeClr val="accent2">
                    <a:lumMod val="75000"/>
                  </a:schemeClr>
                </a:solidFill>
              </a:rPr>
              <a:t>基于视觉信息的行人追踪</a:t>
            </a:r>
            <a:endParaRPr lang="en-US" altLang="zh-CN" sz="1867" kern="0" dirty="0" smtClean="0">
              <a:solidFill>
                <a:schemeClr val="accent2">
                  <a:lumMod val="75000"/>
                </a:schemeClr>
              </a:solidFill>
            </a:endParaRPr>
          </a:p>
          <a:p>
            <a:pPr marL="800089" lvl="1" indent="-342900" defTabSz="1219170">
              <a:lnSpc>
                <a:spcPct val="150000"/>
              </a:lnSpc>
              <a:buFont typeface="Wingdings" panose="05000000000000000000" pitchFamily="2" charset="2"/>
              <a:buChar char="Ø"/>
            </a:pPr>
            <a:r>
              <a:rPr lang="zh-CN" altLang="en-US" sz="1867" kern="0" dirty="0" smtClean="0">
                <a:solidFill>
                  <a:schemeClr val="accent2">
                    <a:lumMod val="75000"/>
                  </a:schemeClr>
                </a:solidFill>
              </a:rPr>
              <a:t>利用</a:t>
            </a:r>
            <a:r>
              <a:rPr lang="en-US" altLang="zh-CN" sz="1867" kern="0" dirty="0" smtClean="0">
                <a:solidFill>
                  <a:schemeClr val="accent2">
                    <a:lumMod val="75000"/>
                  </a:schemeClr>
                </a:solidFill>
              </a:rPr>
              <a:t>Kinect</a:t>
            </a:r>
            <a:r>
              <a:rPr lang="zh-CN" altLang="en-US" sz="1867" kern="0" dirty="0" smtClean="0">
                <a:solidFill>
                  <a:schemeClr val="accent2">
                    <a:lumMod val="75000"/>
                  </a:schemeClr>
                </a:solidFill>
              </a:rPr>
              <a:t>深度相机获得</a:t>
            </a:r>
            <a:r>
              <a:rPr lang="en-US" altLang="zh-CN" sz="1867" kern="0" dirty="0" smtClean="0">
                <a:solidFill>
                  <a:schemeClr val="accent2">
                    <a:lumMod val="75000"/>
                  </a:schemeClr>
                </a:solidFill>
              </a:rPr>
              <a:t>RGB-D</a:t>
            </a:r>
            <a:r>
              <a:rPr lang="zh-CN" altLang="en-US" sz="1867" kern="0" dirty="0" smtClean="0">
                <a:solidFill>
                  <a:schemeClr val="accent2">
                    <a:lumMod val="75000"/>
                  </a:schemeClr>
                </a:solidFill>
              </a:rPr>
              <a:t>图像</a:t>
            </a:r>
            <a:endParaRPr lang="en-US" altLang="zh-CN" sz="1867" kern="0" dirty="0" smtClean="0">
              <a:solidFill>
                <a:schemeClr val="accent2">
                  <a:lumMod val="75000"/>
                </a:schemeClr>
              </a:solidFill>
            </a:endParaRPr>
          </a:p>
          <a:p>
            <a:pPr marL="800089" lvl="1" indent="-342900" defTabSz="1219170">
              <a:lnSpc>
                <a:spcPct val="150000"/>
              </a:lnSpc>
              <a:buFont typeface="Wingdings" panose="05000000000000000000" pitchFamily="2" charset="2"/>
              <a:buChar char="Ø"/>
            </a:pPr>
            <a:r>
              <a:rPr lang="zh-CN" altLang="en-US" sz="1867" kern="0" dirty="0" smtClean="0">
                <a:solidFill>
                  <a:schemeClr val="accent2">
                    <a:lumMod val="75000"/>
                  </a:schemeClr>
                </a:solidFill>
              </a:rPr>
              <a:t>利用计算机视觉算法得到行人在</a:t>
            </a:r>
            <a:r>
              <a:rPr lang="en-US" altLang="zh-CN" sz="1867" kern="0" dirty="0" smtClean="0">
                <a:solidFill>
                  <a:schemeClr val="accent2">
                    <a:lumMod val="75000"/>
                  </a:schemeClr>
                </a:solidFill>
              </a:rPr>
              <a:t>RGB</a:t>
            </a:r>
            <a:r>
              <a:rPr lang="zh-CN" altLang="en-US" sz="1867" kern="0" dirty="0" smtClean="0">
                <a:solidFill>
                  <a:schemeClr val="accent2">
                    <a:lumMod val="75000"/>
                  </a:schemeClr>
                </a:solidFill>
              </a:rPr>
              <a:t>图像上的位置</a:t>
            </a:r>
            <a:endParaRPr lang="en-US" altLang="zh-CN" sz="1867" kern="0" dirty="0" smtClean="0">
              <a:solidFill>
                <a:schemeClr val="accent2">
                  <a:lumMod val="75000"/>
                </a:schemeClr>
              </a:solidFill>
            </a:endParaRPr>
          </a:p>
          <a:p>
            <a:pPr marL="800089" lvl="1" indent="-342900" defTabSz="1219170">
              <a:lnSpc>
                <a:spcPct val="150000"/>
              </a:lnSpc>
              <a:buFont typeface="Wingdings" panose="05000000000000000000" pitchFamily="2" charset="2"/>
              <a:buChar char="Ø"/>
            </a:pPr>
            <a:r>
              <a:rPr lang="zh-CN" altLang="en-US" sz="1867" kern="0" dirty="0" smtClean="0">
                <a:solidFill>
                  <a:schemeClr val="accent2">
                    <a:lumMod val="75000"/>
                  </a:schemeClr>
                </a:solidFill>
              </a:rPr>
              <a:t>通过将</a:t>
            </a:r>
            <a:r>
              <a:rPr lang="en-US" altLang="zh-CN" sz="1867" kern="0" dirty="0" smtClean="0">
                <a:solidFill>
                  <a:schemeClr val="accent2">
                    <a:lumMod val="75000"/>
                  </a:schemeClr>
                </a:solidFill>
              </a:rPr>
              <a:t>RGB</a:t>
            </a:r>
            <a:r>
              <a:rPr lang="zh-CN" altLang="en-US" sz="1867" kern="0" dirty="0" smtClean="0">
                <a:solidFill>
                  <a:schemeClr val="accent2">
                    <a:lumMod val="75000"/>
                  </a:schemeClr>
                </a:solidFill>
              </a:rPr>
              <a:t>图像与深度图像对齐，得到行人的</a:t>
            </a:r>
            <a:r>
              <a:rPr lang="en-US" altLang="zh-CN" sz="1867" kern="0" dirty="0" smtClean="0">
                <a:solidFill>
                  <a:schemeClr val="accent2">
                    <a:lumMod val="75000"/>
                  </a:schemeClr>
                </a:solidFill>
              </a:rPr>
              <a:t>3</a:t>
            </a:r>
            <a:r>
              <a:rPr lang="zh-CN" altLang="en-US" sz="1867" kern="0" dirty="0" smtClean="0">
                <a:solidFill>
                  <a:schemeClr val="accent2">
                    <a:lumMod val="75000"/>
                  </a:schemeClr>
                </a:solidFill>
              </a:rPr>
              <a:t>维坐标</a:t>
            </a:r>
            <a:endParaRPr lang="en-US" altLang="zh-CN" sz="1867" kern="0" dirty="0">
              <a:solidFill>
                <a:schemeClr val="accent2">
                  <a:lumMod val="75000"/>
                </a:schemeClr>
              </a:solidFill>
            </a:endParaRPr>
          </a:p>
        </p:txBody>
      </p:sp>
      <p:sp>
        <p:nvSpPr>
          <p:cNvPr id="8" name="矩形 7"/>
          <p:cNvSpPr/>
          <p:nvPr/>
        </p:nvSpPr>
        <p:spPr>
          <a:xfrm>
            <a:off x="7297021" y="3487984"/>
            <a:ext cx="2355706" cy="379656"/>
          </a:xfrm>
          <a:prstGeom prst="rect">
            <a:avLst/>
          </a:prstGeom>
        </p:spPr>
        <p:txBody>
          <a:bodyPr wrap="square">
            <a:spAutoFit/>
          </a:bodyPr>
          <a:lstStyle/>
          <a:p>
            <a:pPr defTabSz="1219170"/>
            <a:r>
              <a:rPr lang="zh-CN" altLang="en-US" sz="1867" kern="0" dirty="0" smtClean="0">
                <a:solidFill>
                  <a:schemeClr val="accent2">
                    <a:lumMod val="75000"/>
                  </a:schemeClr>
                </a:solidFill>
              </a:rPr>
              <a:t>激光行人腿部识别</a:t>
            </a:r>
            <a:endParaRPr lang="zh-CN" altLang="en-US" sz="1867" kern="0" dirty="0">
              <a:solidFill>
                <a:schemeClr val="accent2">
                  <a:lumMod val="75000"/>
                </a:schemeClr>
              </a:solidFill>
            </a:endParaRPr>
          </a:p>
        </p:txBody>
      </p:sp>
      <p:pic>
        <p:nvPicPr>
          <p:cNvPr id="9" name="图片 8"/>
          <p:cNvPicPr>
            <a:picLocks noChangeAspect="1"/>
          </p:cNvPicPr>
          <p:nvPr/>
        </p:nvPicPr>
        <p:blipFill>
          <a:blip r:embed="rId4"/>
          <a:stretch>
            <a:fillRect/>
          </a:stretch>
        </p:blipFill>
        <p:spPr>
          <a:xfrm>
            <a:off x="4754941" y="4451419"/>
            <a:ext cx="3215814" cy="1570761"/>
          </a:xfrm>
          <a:prstGeom prst="rect">
            <a:avLst/>
          </a:prstGeom>
        </p:spPr>
      </p:pic>
      <p:pic>
        <p:nvPicPr>
          <p:cNvPr id="10" name="图片 9"/>
          <p:cNvPicPr>
            <a:picLocks noChangeAspect="1"/>
          </p:cNvPicPr>
          <p:nvPr/>
        </p:nvPicPr>
        <p:blipFill>
          <a:blip r:embed="rId5"/>
          <a:stretch>
            <a:fillRect/>
          </a:stretch>
        </p:blipFill>
        <p:spPr>
          <a:xfrm>
            <a:off x="8316818" y="4451419"/>
            <a:ext cx="3207744" cy="1570761"/>
          </a:xfrm>
          <a:prstGeom prst="rect">
            <a:avLst/>
          </a:prstGeom>
        </p:spPr>
      </p:pic>
      <p:sp>
        <p:nvSpPr>
          <p:cNvPr id="11" name="矩形 10"/>
          <p:cNvSpPr/>
          <p:nvPr/>
        </p:nvSpPr>
        <p:spPr>
          <a:xfrm>
            <a:off x="6124987" y="6174249"/>
            <a:ext cx="4383661" cy="379656"/>
          </a:xfrm>
          <a:prstGeom prst="rect">
            <a:avLst/>
          </a:prstGeom>
        </p:spPr>
        <p:txBody>
          <a:bodyPr wrap="square">
            <a:spAutoFit/>
          </a:bodyPr>
          <a:lstStyle/>
          <a:p>
            <a:pPr defTabSz="1219170"/>
            <a:r>
              <a:rPr lang="en-US" altLang="zh-CN" sz="1867" kern="0" dirty="0" smtClean="0">
                <a:solidFill>
                  <a:schemeClr val="accent2">
                    <a:lumMod val="75000"/>
                  </a:schemeClr>
                </a:solidFill>
              </a:rPr>
              <a:t>Kinect</a:t>
            </a:r>
            <a:r>
              <a:rPr lang="zh-CN" altLang="en-US" sz="1867" kern="0" dirty="0" smtClean="0">
                <a:solidFill>
                  <a:schemeClr val="accent2">
                    <a:lumMod val="75000"/>
                  </a:schemeClr>
                </a:solidFill>
              </a:rPr>
              <a:t>相机得到的深度图像和</a:t>
            </a:r>
            <a:r>
              <a:rPr lang="en-US" altLang="zh-CN" sz="1867" kern="0" dirty="0" smtClean="0">
                <a:solidFill>
                  <a:schemeClr val="accent2">
                    <a:lumMod val="75000"/>
                  </a:schemeClr>
                </a:solidFill>
              </a:rPr>
              <a:t>RGB</a:t>
            </a:r>
            <a:r>
              <a:rPr lang="zh-CN" altLang="en-US" sz="1867" kern="0" dirty="0" smtClean="0">
                <a:solidFill>
                  <a:schemeClr val="accent2">
                    <a:lumMod val="75000"/>
                  </a:schemeClr>
                </a:solidFill>
              </a:rPr>
              <a:t>图像</a:t>
            </a:r>
            <a:endParaRPr lang="zh-CN" altLang="en-US" sz="1867" kern="0" dirty="0">
              <a:solidFill>
                <a:schemeClr val="accent2">
                  <a:lumMod val="75000"/>
                </a:schemeClr>
              </a:solidFill>
            </a:endParaRPr>
          </a:p>
        </p:txBody>
      </p:sp>
    </p:spTree>
    <p:extLst>
      <p:ext uri="{BB962C8B-B14F-4D97-AF65-F5344CB8AC3E}">
        <p14:creationId xmlns:p14="http://schemas.microsoft.com/office/powerpoint/2010/main" val="864896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697583329"/>
              </p:ext>
            </p:extLst>
          </p:nvPr>
        </p:nvGraphicFramePr>
        <p:xfrm>
          <a:off x="331595" y="221064"/>
          <a:ext cx="11605847" cy="6137006"/>
        </p:xfrm>
        <a:graphic>
          <a:graphicData uri="http://schemas.openxmlformats.org/drawingml/2006/table">
            <a:tbl>
              <a:tblPr firstRow="1" firstCol="1">
                <a:tableStyleId>{F5AB1C69-6EDB-4FF4-983F-18BD219EF322}</a:tableStyleId>
              </a:tblPr>
              <a:tblGrid>
                <a:gridCol w="846206">
                  <a:extLst>
                    <a:ext uri="{9D8B030D-6E8A-4147-A177-3AD203B41FA5}">
                      <a16:colId xmlns:a16="http://schemas.microsoft.com/office/drawing/2014/main" val="2771280522"/>
                    </a:ext>
                  </a:extLst>
                </a:gridCol>
                <a:gridCol w="3600222">
                  <a:extLst>
                    <a:ext uri="{9D8B030D-6E8A-4147-A177-3AD203B41FA5}">
                      <a16:colId xmlns:a16="http://schemas.microsoft.com/office/drawing/2014/main" val="2137637950"/>
                    </a:ext>
                  </a:extLst>
                </a:gridCol>
                <a:gridCol w="3661766">
                  <a:extLst>
                    <a:ext uri="{9D8B030D-6E8A-4147-A177-3AD203B41FA5}">
                      <a16:colId xmlns:a16="http://schemas.microsoft.com/office/drawing/2014/main" val="1721008173"/>
                    </a:ext>
                  </a:extLst>
                </a:gridCol>
                <a:gridCol w="3497653">
                  <a:extLst>
                    <a:ext uri="{9D8B030D-6E8A-4147-A177-3AD203B41FA5}">
                      <a16:colId xmlns:a16="http://schemas.microsoft.com/office/drawing/2014/main" val="1943995350"/>
                    </a:ext>
                  </a:extLst>
                </a:gridCol>
              </a:tblGrid>
              <a:tr h="392083">
                <a:tc>
                  <a:txBody>
                    <a:bodyPr/>
                    <a:lstStyle/>
                    <a:p>
                      <a:pPr algn="ctr" fontAlgn="ctr"/>
                      <a:r>
                        <a:rPr lang="zh-CN" altLang="en-US" sz="1100" b="0" u="none" strike="noStrike">
                          <a:solidFill>
                            <a:sysClr val="windowText" lastClr="000000"/>
                          </a:solidFill>
                          <a:effectLst/>
                        </a:rPr>
                        <a:t>算法名称</a:t>
                      </a:r>
                      <a:endParaRPr lang="zh-CN" altLang="en-US" sz="1100" b="0" i="0" u="none" strike="noStrike">
                        <a:solidFill>
                          <a:sysClr val="windowText" lastClr="000000"/>
                        </a:solidFill>
                        <a:effectLst/>
                        <a:latin typeface="等线" panose="02010600030101010101" pitchFamily="2" charset="-122"/>
                        <a:ea typeface="等线" panose="02010600030101010101" pitchFamily="2" charset="-122"/>
                      </a:endParaRPr>
                    </a:p>
                  </a:txBody>
                  <a:tcPr marL="1620" marR="1620" marT="1620" marB="0" anchor="ctr">
                    <a:solidFill>
                      <a:srgbClr val="FFBF61"/>
                    </a:solidFill>
                  </a:tcPr>
                </a:tc>
                <a:tc>
                  <a:txBody>
                    <a:bodyPr/>
                    <a:lstStyle/>
                    <a:p>
                      <a:pPr algn="ctr" fontAlgn="ctr"/>
                      <a:r>
                        <a:rPr lang="zh-CN" altLang="en-US" sz="1100" b="0" u="none" strike="noStrike" dirty="0">
                          <a:solidFill>
                            <a:sysClr val="windowText" lastClr="000000"/>
                          </a:solidFill>
                          <a:effectLst/>
                        </a:rPr>
                        <a:t>简介</a:t>
                      </a:r>
                      <a:endParaRPr lang="zh-CN" altLang="en-US" sz="1100" b="0" i="0" u="none" strike="noStrike" dirty="0">
                        <a:solidFill>
                          <a:sysClr val="windowText" lastClr="000000"/>
                        </a:solidFill>
                        <a:effectLst/>
                        <a:latin typeface="等线" panose="02010600030101010101" pitchFamily="2" charset="-122"/>
                        <a:ea typeface="等线" panose="02010600030101010101" pitchFamily="2" charset="-122"/>
                      </a:endParaRPr>
                    </a:p>
                  </a:txBody>
                  <a:tcPr marL="1620" marR="1620" marT="1620" marB="0" anchor="ctr">
                    <a:solidFill>
                      <a:srgbClr val="FFBF61"/>
                    </a:solidFill>
                  </a:tcPr>
                </a:tc>
                <a:tc>
                  <a:txBody>
                    <a:bodyPr/>
                    <a:lstStyle/>
                    <a:p>
                      <a:pPr algn="ctr" fontAlgn="ctr"/>
                      <a:r>
                        <a:rPr lang="zh-CN" altLang="en-US" sz="1100" b="0" u="none" strike="noStrike">
                          <a:solidFill>
                            <a:sysClr val="windowText" lastClr="000000"/>
                          </a:solidFill>
                          <a:effectLst/>
                        </a:rPr>
                        <a:t>优点</a:t>
                      </a:r>
                      <a:endParaRPr lang="zh-CN" altLang="en-US" sz="1100" b="0" i="0" u="none" strike="noStrike">
                        <a:solidFill>
                          <a:sysClr val="windowText" lastClr="000000"/>
                        </a:solidFill>
                        <a:effectLst/>
                        <a:latin typeface="等线" panose="02010600030101010101" pitchFamily="2" charset="-122"/>
                        <a:ea typeface="等线" panose="02010600030101010101" pitchFamily="2" charset="-122"/>
                      </a:endParaRPr>
                    </a:p>
                  </a:txBody>
                  <a:tcPr marL="1620" marR="1620" marT="1620" marB="0" anchor="ctr">
                    <a:solidFill>
                      <a:srgbClr val="FFBF61"/>
                    </a:solidFill>
                  </a:tcPr>
                </a:tc>
                <a:tc>
                  <a:txBody>
                    <a:bodyPr/>
                    <a:lstStyle/>
                    <a:p>
                      <a:pPr algn="ctr" fontAlgn="ctr"/>
                      <a:r>
                        <a:rPr lang="zh-CN" altLang="en-US" sz="1100" b="0" u="none" strike="noStrike" dirty="0">
                          <a:solidFill>
                            <a:sysClr val="windowText" lastClr="000000"/>
                          </a:solidFill>
                          <a:effectLst/>
                        </a:rPr>
                        <a:t>缺点</a:t>
                      </a:r>
                      <a:endParaRPr lang="zh-CN" altLang="en-US" sz="1100" b="0" i="0" u="none" strike="noStrike" dirty="0">
                        <a:solidFill>
                          <a:sysClr val="windowText" lastClr="000000"/>
                        </a:solidFill>
                        <a:effectLst/>
                        <a:latin typeface="等线" panose="02010600030101010101" pitchFamily="2" charset="-122"/>
                        <a:ea typeface="等线" panose="02010600030101010101" pitchFamily="2" charset="-122"/>
                      </a:endParaRPr>
                    </a:p>
                  </a:txBody>
                  <a:tcPr marL="1620" marR="1620" marT="1620" marB="0" anchor="ctr">
                    <a:solidFill>
                      <a:srgbClr val="FFBF61"/>
                    </a:solidFill>
                  </a:tcPr>
                </a:tc>
                <a:extLst>
                  <a:ext uri="{0D108BD9-81ED-4DB2-BD59-A6C34878D82A}">
                    <a16:rowId xmlns:a16="http://schemas.microsoft.com/office/drawing/2014/main" val="2575575650"/>
                  </a:ext>
                </a:extLst>
              </a:tr>
              <a:tr h="723284">
                <a:tc>
                  <a:txBody>
                    <a:bodyPr/>
                    <a:lstStyle/>
                    <a:p>
                      <a:pPr algn="ctr" fontAlgn="ctr"/>
                      <a:r>
                        <a:rPr lang="zh-CN" altLang="en-US" sz="1100" b="0" u="none" strike="noStrike" dirty="0">
                          <a:solidFill>
                            <a:sysClr val="windowText" lastClr="000000"/>
                          </a:solidFill>
                          <a:effectLst/>
                        </a:rPr>
                        <a:t>光流法</a:t>
                      </a:r>
                      <a:endParaRPr lang="zh-CN" altLang="en-US" sz="1100" b="0" i="0" u="none" strike="noStrike" dirty="0">
                        <a:solidFill>
                          <a:sysClr val="windowText" lastClr="000000"/>
                        </a:solidFill>
                        <a:effectLst/>
                        <a:latin typeface="等线" panose="02010600030101010101" pitchFamily="2" charset="-122"/>
                        <a:ea typeface="等线" panose="02010600030101010101" pitchFamily="2" charset="-122"/>
                      </a:endParaRPr>
                    </a:p>
                  </a:txBody>
                  <a:tcPr marL="1620" marR="1620" marT="1620" marB="0" anchor="ctr">
                    <a:solidFill>
                      <a:srgbClr val="FFBF61"/>
                    </a:solidFill>
                  </a:tcPr>
                </a:tc>
                <a:tc>
                  <a:txBody>
                    <a:bodyPr/>
                    <a:lstStyle/>
                    <a:p>
                      <a:pPr algn="l" fontAlgn="ctr"/>
                      <a:r>
                        <a:rPr lang="zh-CN" altLang="en-US" sz="1100" u="none" strike="noStrike" dirty="0">
                          <a:effectLst/>
                        </a:rPr>
                        <a:t>通过计算图像序列中像素的瞬时速度计算相邻帧之间物体运动信息</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tc>
                  <a:txBody>
                    <a:bodyPr/>
                    <a:lstStyle/>
                    <a:p>
                      <a:pPr algn="l" fontAlgn="ctr"/>
                      <a:r>
                        <a:rPr lang="zh-CN" altLang="en-US" sz="1100" u="none" strike="noStrike" dirty="0">
                          <a:effectLst/>
                        </a:rPr>
                        <a:t>在比较理想的情况下，它能够检测独立运动的对象，不需要预先知道场景的任何信息，可以很精确地计算出运动物体的速度，并且可用于摄像机运动的情况</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tc>
                  <a:txBody>
                    <a:bodyPr/>
                    <a:lstStyle/>
                    <a:p>
                      <a:pPr algn="l" fontAlgn="ctr"/>
                      <a:r>
                        <a:rPr lang="zh-CN" altLang="en-US" sz="1100" u="none" strike="noStrike" dirty="0">
                          <a:effectLst/>
                        </a:rPr>
                        <a:t>光流场计算量大，处理速度慢，难以实时；噪声、多光源、阴影和遮挡等因素会对光流场分布的计算结果造成严重影响；只能检测运动目标</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extLst>
                  <a:ext uri="{0D108BD9-81ED-4DB2-BD59-A6C34878D82A}">
                    <a16:rowId xmlns:a16="http://schemas.microsoft.com/office/drawing/2014/main" val="2736170246"/>
                  </a:ext>
                </a:extLst>
              </a:tr>
              <a:tr h="447151">
                <a:tc>
                  <a:txBody>
                    <a:bodyPr/>
                    <a:lstStyle/>
                    <a:p>
                      <a:pPr algn="ctr" fontAlgn="ctr"/>
                      <a:r>
                        <a:rPr lang="zh-CN" altLang="en-US" sz="1100" b="0" u="none" strike="noStrike" dirty="0">
                          <a:solidFill>
                            <a:sysClr val="windowText" lastClr="000000"/>
                          </a:solidFill>
                          <a:effectLst/>
                        </a:rPr>
                        <a:t>卡尔曼滤波</a:t>
                      </a:r>
                      <a:endParaRPr lang="zh-CN" altLang="en-US" sz="1100" b="0" i="0" u="none" strike="noStrike" dirty="0">
                        <a:solidFill>
                          <a:sysClr val="windowText" lastClr="000000"/>
                        </a:solidFill>
                        <a:effectLst/>
                        <a:latin typeface="等线" panose="02010600030101010101" pitchFamily="2" charset="-122"/>
                        <a:ea typeface="等线" panose="02010600030101010101" pitchFamily="2" charset="-122"/>
                      </a:endParaRPr>
                    </a:p>
                  </a:txBody>
                  <a:tcPr marL="1620" marR="1620" marT="1620" marB="0" anchor="ctr">
                    <a:solidFill>
                      <a:srgbClr val="FFBF61"/>
                    </a:solidFill>
                  </a:tcPr>
                </a:tc>
                <a:tc>
                  <a:txBody>
                    <a:bodyPr/>
                    <a:lstStyle/>
                    <a:p>
                      <a:pPr algn="l" fontAlgn="ctr"/>
                      <a:r>
                        <a:rPr lang="zh-CN" altLang="en-US" sz="1100" u="none" strike="noStrike" dirty="0">
                          <a:effectLst/>
                        </a:rPr>
                        <a:t>对目标的运动模型建模，估计目标在下一帧的位置</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tc>
                  <a:txBody>
                    <a:bodyPr/>
                    <a:lstStyle/>
                    <a:p>
                      <a:pPr algn="l" fontAlgn="ctr"/>
                      <a:r>
                        <a:rPr lang="zh-CN" altLang="en-US" sz="1100" u="none" strike="noStrike" dirty="0">
                          <a:effectLst/>
                        </a:rPr>
                        <a:t>建模了目标的运动模型，易于实现</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tc>
                  <a:txBody>
                    <a:bodyPr/>
                    <a:lstStyle/>
                    <a:p>
                      <a:pPr algn="l" fontAlgn="ctr"/>
                      <a:r>
                        <a:rPr lang="zh-CN" altLang="en-US" sz="1100" u="none" strike="noStrike">
                          <a:effectLst/>
                        </a:rPr>
                        <a:t>只适用于线性且呈高斯分布的系统，不对目标的特征进行建模，判别力差</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extLst>
                  <a:ext uri="{0D108BD9-81ED-4DB2-BD59-A6C34878D82A}">
                    <a16:rowId xmlns:a16="http://schemas.microsoft.com/office/drawing/2014/main" val="4247781798"/>
                  </a:ext>
                </a:extLst>
              </a:tr>
              <a:tr h="597877">
                <a:tc>
                  <a:txBody>
                    <a:bodyPr/>
                    <a:lstStyle/>
                    <a:p>
                      <a:pPr algn="ctr" fontAlgn="ctr"/>
                      <a:r>
                        <a:rPr lang="zh-CN" altLang="en-US" sz="1100" b="0" u="none" strike="noStrike">
                          <a:solidFill>
                            <a:sysClr val="windowText" lastClr="000000"/>
                          </a:solidFill>
                          <a:effectLst/>
                        </a:rPr>
                        <a:t>粒子滤波</a:t>
                      </a:r>
                      <a:endParaRPr lang="zh-CN" altLang="en-US" sz="1100" b="0" i="0" u="none" strike="noStrike">
                        <a:solidFill>
                          <a:sysClr val="windowText" lastClr="000000"/>
                        </a:solidFill>
                        <a:effectLst/>
                        <a:latin typeface="等线" panose="02010600030101010101" pitchFamily="2" charset="-122"/>
                        <a:ea typeface="等线" panose="02010600030101010101" pitchFamily="2" charset="-122"/>
                      </a:endParaRPr>
                    </a:p>
                  </a:txBody>
                  <a:tcPr marL="1620" marR="1620" marT="1620" marB="0" anchor="ctr">
                    <a:solidFill>
                      <a:srgbClr val="FFBF61"/>
                    </a:solidFill>
                  </a:tcPr>
                </a:tc>
                <a:tc>
                  <a:txBody>
                    <a:bodyPr/>
                    <a:lstStyle/>
                    <a:p>
                      <a:pPr algn="l" fontAlgn="ctr"/>
                      <a:r>
                        <a:rPr lang="zh-CN" altLang="en-US" sz="1100" u="none" strike="noStrike" dirty="0">
                          <a:effectLst/>
                        </a:rPr>
                        <a:t>首先在全图撒大量粒子，统计这些粒子与目标的匹配程度来确定目标位置并调整下一帧计算时的粒子分布</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tc>
                  <a:txBody>
                    <a:bodyPr/>
                    <a:lstStyle/>
                    <a:p>
                      <a:pPr algn="l" fontAlgn="ctr"/>
                      <a:r>
                        <a:rPr lang="zh-CN" altLang="en-US" sz="1100" u="none" strike="noStrike" dirty="0">
                          <a:effectLst/>
                        </a:rPr>
                        <a:t>可以有效应对遮挡情况，易于实现；相对于卡尔曼滤波，可以适用于非线性、非高斯系统</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tc>
                  <a:txBody>
                    <a:bodyPr/>
                    <a:lstStyle/>
                    <a:p>
                      <a:pPr algn="l" fontAlgn="ctr"/>
                      <a:r>
                        <a:rPr lang="zh-CN" altLang="en-US" sz="1100" u="none" strike="noStrike">
                          <a:effectLst/>
                        </a:rPr>
                        <a:t>需要采样大量粒子，耗时较高</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extLst>
                  <a:ext uri="{0D108BD9-81ED-4DB2-BD59-A6C34878D82A}">
                    <a16:rowId xmlns:a16="http://schemas.microsoft.com/office/drawing/2014/main" val="2761065034"/>
                  </a:ext>
                </a:extLst>
              </a:tr>
              <a:tr h="685974">
                <a:tc>
                  <a:txBody>
                    <a:bodyPr/>
                    <a:lstStyle/>
                    <a:p>
                      <a:pPr algn="ctr" fontAlgn="ctr"/>
                      <a:r>
                        <a:rPr lang="zh-CN" altLang="en-US" sz="1100" b="0" u="none" strike="noStrike">
                          <a:solidFill>
                            <a:sysClr val="windowText" lastClr="000000"/>
                          </a:solidFill>
                          <a:effectLst/>
                        </a:rPr>
                        <a:t>均值漂移</a:t>
                      </a:r>
                      <a:endParaRPr lang="zh-CN" altLang="en-US" sz="1100" b="0" i="0" u="none" strike="noStrike">
                        <a:solidFill>
                          <a:sysClr val="windowText" lastClr="000000"/>
                        </a:solidFill>
                        <a:effectLst/>
                        <a:latin typeface="等线" panose="02010600030101010101" pitchFamily="2" charset="-122"/>
                        <a:ea typeface="等线" panose="02010600030101010101" pitchFamily="2" charset="-122"/>
                      </a:endParaRPr>
                    </a:p>
                  </a:txBody>
                  <a:tcPr marL="1620" marR="1620" marT="1620" marB="0" anchor="ctr">
                    <a:solidFill>
                      <a:srgbClr val="FFBF61"/>
                    </a:solidFill>
                  </a:tcPr>
                </a:tc>
                <a:tc>
                  <a:txBody>
                    <a:bodyPr/>
                    <a:lstStyle/>
                    <a:p>
                      <a:pPr algn="l" fontAlgn="ctr"/>
                      <a:r>
                        <a:rPr lang="zh-CN" altLang="en-US" sz="1100" u="none" strike="noStrike" dirty="0">
                          <a:effectLst/>
                        </a:rPr>
                        <a:t>基于概率密度分布的跟踪方法，使目标的搜索一直沿着概率梯度上升的方向，迭代收敛到概率密度分布的局部峰值上。</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tc>
                  <a:txBody>
                    <a:bodyPr/>
                    <a:lstStyle/>
                    <a:p>
                      <a:pPr algn="l" fontAlgn="ctr"/>
                      <a:r>
                        <a:rPr lang="zh-CN" altLang="en-US" sz="1100" u="none" strike="noStrike" dirty="0">
                          <a:effectLst/>
                        </a:rPr>
                        <a:t>算法复杂度小，是无参数算法</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tc>
                  <a:txBody>
                    <a:bodyPr/>
                    <a:lstStyle/>
                    <a:p>
                      <a:pPr algn="l" fontAlgn="ctr"/>
                      <a:r>
                        <a:rPr lang="zh-CN" altLang="en-US" sz="1100" u="none" strike="noStrike" dirty="0">
                          <a:effectLst/>
                        </a:rPr>
                        <a:t>精度低，缺乏模板更新算法；没有利用目标在空间中的运动方向和速度等信息，当周围环境存在干扰时易丢失目标</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extLst>
                  <a:ext uri="{0D108BD9-81ED-4DB2-BD59-A6C34878D82A}">
                    <a16:rowId xmlns:a16="http://schemas.microsoft.com/office/drawing/2014/main" val="2694120014"/>
                  </a:ext>
                </a:extLst>
              </a:tr>
              <a:tr h="570070">
                <a:tc>
                  <a:txBody>
                    <a:bodyPr/>
                    <a:lstStyle/>
                    <a:p>
                      <a:pPr algn="ctr" fontAlgn="ctr"/>
                      <a:r>
                        <a:rPr lang="en-US" sz="1100" b="0" u="none" strike="noStrike" dirty="0">
                          <a:solidFill>
                            <a:sysClr val="windowText" lastClr="000000"/>
                          </a:solidFill>
                          <a:effectLst/>
                        </a:rPr>
                        <a:t>Struck</a:t>
                      </a:r>
                      <a:endParaRPr lang="en-US" sz="1100" b="0" i="0" u="none" strike="noStrike" dirty="0">
                        <a:solidFill>
                          <a:sysClr val="windowText" lastClr="000000"/>
                        </a:solidFill>
                        <a:effectLst/>
                        <a:latin typeface="等线" panose="02010600030101010101" pitchFamily="2" charset="-122"/>
                        <a:ea typeface="等线" panose="02010600030101010101" pitchFamily="2" charset="-122"/>
                      </a:endParaRPr>
                    </a:p>
                  </a:txBody>
                  <a:tcPr marL="1620" marR="1620" marT="1620" marB="0" anchor="ctr">
                    <a:solidFill>
                      <a:srgbClr val="FFBF61"/>
                    </a:solidFill>
                  </a:tcPr>
                </a:tc>
                <a:tc>
                  <a:txBody>
                    <a:bodyPr/>
                    <a:lstStyle/>
                    <a:p>
                      <a:pPr algn="l" fontAlgn="ctr"/>
                      <a:r>
                        <a:rPr lang="zh-CN" altLang="en-US" sz="1100" u="none" strike="noStrike" dirty="0">
                          <a:effectLst/>
                        </a:rPr>
                        <a:t>把跟踪的目标作为前景，利用在线学习或离线训练的检测器来区分前景目标和背景，从而得到前景目标的位置</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tc>
                  <a:txBody>
                    <a:bodyPr/>
                    <a:lstStyle/>
                    <a:p>
                      <a:pPr algn="l" fontAlgn="ctr"/>
                      <a:r>
                        <a:rPr lang="zh-CN" altLang="en-US" sz="1100" u="none" strike="noStrike" dirty="0">
                          <a:effectLst/>
                        </a:rPr>
                        <a:t>考虑了背景信息，判别力强，可以应对遮挡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tc>
                  <a:txBody>
                    <a:bodyPr/>
                    <a:lstStyle/>
                    <a:p>
                      <a:pPr algn="l" fontAlgn="ctr"/>
                      <a:r>
                        <a:rPr lang="zh-CN" altLang="en-US" sz="1100" u="none" strike="noStrike">
                          <a:effectLst/>
                        </a:rPr>
                        <a:t>在线更新容易引入噪声样本，从而导致跟踪器漂移，在线更新分类器时间开销较大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extLst>
                  <a:ext uri="{0D108BD9-81ED-4DB2-BD59-A6C34878D82A}">
                    <a16:rowId xmlns:a16="http://schemas.microsoft.com/office/drawing/2014/main" val="1798198611"/>
                  </a:ext>
                </a:extLst>
              </a:tr>
              <a:tr h="698360">
                <a:tc>
                  <a:txBody>
                    <a:bodyPr/>
                    <a:lstStyle/>
                    <a:p>
                      <a:pPr algn="ctr" fontAlgn="ctr"/>
                      <a:r>
                        <a:rPr lang="en-US" sz="1100" b="0" u="none" strike="noStrike" dirty="0">
                          <a:solidFill>
                            <a:sysClr val="windowText" lastClr="000000"/>
                          </a:solidFill>
                          <a:effectLst/>
                        </a:rPr>
                        <a:t>KCF</a:t>
                      </a:r>
                      <a:endParaRPr lang="en-US" sz="1100" b="0" i="0" u="none" strike="noStrike" dirty="0">
                        <a:solidFill>
                          <a:sysClr val="windowText" lastClr="000000"/>
                        </a:solidFill>
                        <a:effectLst/>
                        <a:latin typeface="等线" panose="02010600030101010101" pitchFamily="2" charset="-122"/>
                        <a:ea typeface="等线" panose="02010600030101010101" pitchFamily="2" charset="-122"/>
                      </a:endParaRPr>
                    </a:p>
                  </a:txBody>
                  <a:tcPr marL="1620" marR="1620" marT="1620" marB="0" anchor="ctr">
                    <a:solidFill>
                      <a:srgbClr val="FFBF61"/>
                    </a:solidFill>
                  </a:tcPr>
                </a:tc>
                <a:tc>
                  <a:txBody>
                    <a:bodyPr/>
                    <a:lstStyle/>
                    <a:p>
                      <a:pPr algn="l" fontAlgn="ctr"/>
                      <a:r>
                        <a:rPr lang="zh-CN" altLang="en-US" sz="1100" u="none" strike="noStrike" dirty="0">
                          <a:effectLst/>
                        </a:rPr>
                        <a:t>基于循环矩阵的核跟踪方法，利用傅立叶变换快速实现了检测的过程。在训练分类器时，一般认为离目标位置较近的是正样本，而离目标较远的认为是负样本。</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tc>
                  <a:txBody>
                    <a:bodyPr/>
                    <a:lstStyle/>
                    <a:p>
                      <a:pPr algn="l" fontAlgn="ctr"/>
                      <a:r>
                        <a:rPr lang="zh-CN" altLang="en-US" sz="1100" u="none" strike="noStrike" dirty="0">
                          <a:effectLst/>
                        </a:rPr>
                        <a:t>速度快，精度高，可以高效的融合多种特征</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tc>
                  <a:txBody>
                    <a:bodyPr/>
                    <a:lstStyle/>
                    <a:p>
                      <a:pPr algn="l" fontAlgn="ctr"/>
                      <a:r>
                        <a:rPr lang="zh-CN" altLang="en-US" sz="1100" u="none" strike="noStrike">
                          <a:effectLst/>
                        </a:rPr>
                        <a:t>尺度不变，滤波器在局部空间中进行搜索，完全遮挡后无法恢复，有边界效应，影响追踪效果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extLst>
                  <a:ext uri="{0D108BD9-81ED-4DB2-BD59-A6C34878D82A}">
                    <a16:rowId xmlns:a16="http://schemas.microsoft.com/office/drawing/2014/main" val="1639502708"/>
                  </a:ext>
                </a:extLst>
              </a:tr>
              <a:tr h="411957">
                <a:tc>
                  <a:txBody>
                    <a:bodyPr/>
                    <a:lstStyle/>
                    <a:p>
                      <a:pPr algn="ctr" fontAlgn="ctr"/>
                      <a:r>
                        <a:rPr lang="en-US" sz="1100" b="1" u="none" strike="noStrike" dirty="0">
                          <a:solidFill>
                            <a:sysClr val="windowText" lastClr="000000"/>
                          </a:solidFill>
                          <a:effectLst/>
                        </a:rPr>
                        <a:t>CSR-DCF</a:t>
                      </a:r>
                      <a:endParaRPr lang="en-US" sz="1100" b="1" i="0" u="none" strike="noStrike" dirty="0">
                        <a:solidFill>
                          <a:sysClr val="windowText" lastClr="000000"/>
                        </a:solidFill>
                        <a:effectLst/>
                        <a:latin typeface="等线" panose="02010600030101010101" pitchFamily="2" charset="-122"/>
                        <a:ea typeface="等线" panose="02010600030101010101" pitchFamily="2" charset="-122"/>
                      </a:endParaRPr>
                    </a:p>
                  </a:txBody>
                  <a:tcPr marL="1620" marR="1620" marT="1620" marB="0" anchor="ctr">
                    <a:solidFill>
                      <a:srgbClr val="FFBF61"/>
                    </a:solidFill>
                  </a:tcPr>
                </a:tc>
                <a:tc>
                  <a:txBody>
                    <a:bodyPr/>
                    <a:lstStyle/>
                    <a:p>
                      <a:pPr algn="l" fontAlgn="ctr"/>
                      <a:r>
                        <a:rPr lang="zh-CN" altLang="en-US" sz="1100" b="0" u="none" strike="noStrike" dirty="0">
                          <a:effectLst/>
                        </a:rPr>
                        <a:t>在</a:t>
                      </a:r>
                      <a:r>
                        <a:rPr lang="en-US" altLang="zh-CN" sz="1100" b="0" u="none" strike="noStrike" dirty="0">
                          <a:effectLst/>
                        </a:rPr>
                        <a:t>KCF</a:t>
                      </a:r>
                      <a:r>
                        <a:rPr lang="zh-CN" altLang="en-US" sz="1100" b="0" u="none" strike="noStrike" dirty="0">
                          <a:effectLst/>
                        </a:rPr>
                        <a:t>的基础上加入空间和通道置信度以及尺度</a:t>
                      </a:r>
                      <a:r>
                        <a:rPr lang="zh-CN" altLang="en-US" sz="1100" b="0" u="none" strike="noStrike" dirty="0" smtClean="0">
                          <a:effectLst/>
                        </a:rPr>
                        <a:t>估计。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chemeClr val="accent2">
                        <a:lumMod val="20000"/>
                        <a:lumOff val="80000"/>
                      </a:schemeClr>
                    </a:solidFill>
                  </a:tcPr>
                </a:tc>
                <a:tc>
                  <a:txBody>
                    <a:bodyPr/>
                    <a:lstStyle/>
                    <a:p>
                      <a:pPr algn="l" fontAlgn="ctr"/>
                      <a:r>
                        <a:rPr lang="zh-CN" altLang="en-US" sz="1100" b="0" u="none" strike="noStrike" dirty="0">
                          <a:effectLst/>
                        </a:rPr>
                        <a:t>精度高，可以适应不同尺度，速度较快</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chemeClr val="accent2">
                        <a:lumMod val="20000"/>
                        <a:lumOff val="80000"/>
                      </a:schemeClr>
                    </a:solidFill>
                  </a:tcPr>
                </a:tc>
                <a:tc>
                  <a:txBody>
                    <a:bodyPr/>
                    <a:lstStyle/>
                    <a:p>
                      <a:pPr algn="l" fontAlgn="ctr"/>
                      <a:r>
                        <a:rPr lang="zh-CN" altLang="en-US" sz="1100" b="0" u="none" strike="noStrike" dirty="0">
                          <a:effectLst/>
                        </a:rPr>
                        <a:t>滤波器在局部空间中进行搜索，完全遮挡后无法恢复</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chemeClr val="accent2">
                        <a:lumMod val="20000"/>
                        <a:lumOff val="80000"/>
                      </a:schemeClr>
                    </a:solidFill>
                  </a:tcPr>
                </a:tc>
                <a:extLst>
                  <a:ext uri="{0D108BD9-81ED-4DB2-BD59-A6C34878D82A}">
                    <a16:rowId xmlns:a16="http://schemas.microsoft.com/office/drawing/2014/main" val="2884246843"/>
                  </a:ext>
                </a:extLst>
              </a:tr>
              <a:tr h="765169">
                <a:tc>
                  <a:txBody>
                    <a:bodyPr/>
                    <a:lstStyle/>
                    <a:p>
                      <a:pPr algn="ctr" fontAlgn="ctr"/>
                      <a:r>
                        <a:rPr lang="en-US" sz="1100" b="0" u="none" strike="noStrike" dirty="0">
                          <a:solidFill>
                            <a:sysClr val="windowText" lastClr="000000"/>
                          </a:solidFill>
                          <a:effectLst/>
                        </a:rPr>
                        <a:t>TLD</a:t>
                      </a:r>
                      <a:endParaRPr lang="en-US" sz="1100" b="0" i="0" u="none" strike="noStrike" dirty="0">
                        <a:solidFill>
                          <a:sysClr val="windowText" lastClr="000000"/>
                        </a:solidFill>
                        <a:effectLst/>
                        <a:latin typeface="等线" panose="02010600030101010101" pitchFamily="2" charset="-122"/>
                        <a:ea typeface="等线" panose="02010600030101010101" pitchFamily="2" charset="-122"/>
                      </a:endParaRPr>
                    </a:p>
                  </a:txBody>
                  <a:tcPr marL="1620" marR="1620" marT="1620" marB="0" anchor="ctr">
                    <a:solidFill>
                      <a:srgbClr val="FFBF61"/>
                    </a:solidFill>
                  </a:tcPr>
                </a:tc>
                <a:tc>
                  <a:txBody>
                    <a:bodyPr/>
                    <a:lstStyle/>
                    <a:p>
                      <a:pPr algn="l" fontAlgn="ctr"/>
                      <a:r>
                        <a:rPr lang="zh-CN" altLang="en-US" sz="1100" u="none" strike="noStrike" dirty="0">
                          <a:effectLst/>
                        </a:rPr>
                        <a:t>由追踪、学习、检测三部分组成。追踪器逐帧追踪</a:t>
                      </a:r>
                      <a:r>
                        <a:rPr lang="zh-CN" altLang="en-US" sz="1100" u="none" strike="noStrike" dirty="0" smtClean="0">
                          <a:effectLst/>
                        </a:rPr>
                        <a:t>目标，检测器</a:t>
                      </a:r>
                      <a:r>
                        <a:rPr lang="zh-CN" altLang="en-US" sz="1100" u="none" strike="noStrike" dirty="0">
                          <a:effectLst/>
                        </a:rPr>
                        <a:t>定位所有当前为止观察到的外观，在必要时纠正追踪器；学习器会评估检测器的错误并更新。</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tc>
                  <a:txBody>
                    <a:bodyPr/>
                    <a:lstStyle/>
                    <a:p>
                      <a:pPr algn="l" fontAlgn="ctr"/>
                      <a:r>
                        <a:rPr lang="zh-CN" altLang="en-US" sz="1100" u="none" strike="noStrike" dirty="0">
                          <a:effectLst/>
                        </a:rPr>
                        <a:t>可以应对大尺度变换以及遮挡问题，失败后恢复及时</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tc>
                  <a:txBody>
                    <a:bodyPr/>
                    <a:lstStyle/>
                    <a:p>
                      <a:pPr algn="l" fontAlgn="ctr"/>
                      <a:r>
                        <a:rPr lang="zh-CN" altLang="en-US" sz="1100" u="none" strike="noStrike" dirty="0">
                          <a:effectLst/>
                        </a:rPr>
                        <a:t>准确度较差，结果经常跳跃</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extLst>
                  <a:ext uri="{0D108BD9-81ED-4DB2-BD59-A6C34878D82A}">
                    <a16:rowId xmlns:a16="http://schemas.microsoft.com/office/drawing/2014/main" val="128061849"/>
                  </a:ext>
                </a:extLst>
              </a:tr>
              <a:tr h="375345">
                <a:tc>
                  <a:txBody>
                    <a:bodyPr/>
                    <a:lstStyle/>
                    <a:p>
                      <a:pPr algn="ctr" fontAlgn="ctr"/>
                      <a:r>
                        <a:rPr lang="en-US" sz="1100" b="0" u="none" strike="noStrike" dirty="0">
                          <a:solidFill>
                            <a:sysClr val="windowText" lastClr="000000"/>
                          </a:solidFill>
                          <a:effectLst/>
                        </a:rPr>
                        <a:t>GOTURN</a:t>
                      </a:r>
                      <a:endParaRPr lang="en-US" sz="1100" b="0" i="0" u="none" strike="noStrike" dirty="0">
                        <a:solidFill>
                          <a:sysClr val="windowText" lastClr="000000"/>
                        </a:solidFill>
                        <a:effectLst/>
                        <a:latin typeface="等线" panose="02010600030101010101" pitchFamily="2" charset="-122"/>
                        <a:ea typeface="等线" panose="02010600030101010101" pitchFamily="2" charset="-122"/>
                      </a:endParaRPr>
                    </a:p>
                  </a:txBody>
                  <a:tcPr marL="1620" marR="1620" marT="1620" marB="0" anchor="ctr">
                    <a:solidFill>
                      <a:srgbClr val="FFBF61"/>
                    </a:solidFill>
                  </a:tcPr>
                </a:tc>
                <a:tc>
                  <a:txBody>
                    <a:bodyPr/>
                    <a:lstStyle/>
                    <a:p>
                      <a:pPr algn="l" fontAlgn="ctr"/>
                      <a:r>
                        <a:rPr lang="zh-CN" altLang="en-US" sz="1100" u="none" strike="noStrike" dirty="0">
                          <a:effectLst/>
                        </a:rPr>
                        <a:t>神经网络</a:t>
                      </a:r>
                      <a:r>
                        <a:rPr lang="zh-CN" altLang="en-US" sz="1100" u="none" strike="noStrike" dirty="0" smtClean="0">
                          <a:effectLst/>
                        </a:rPr>
                        <a:t>算法，以视频当前帧和上一帧作为输入，输出当前帧的目标所在区域的位置。</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tc>
                  <a:txBody>
                    <a:bodyPr/>
                    <a:lstStyle/>
                    <a:p>
                      <a:pPr algn="l" fontAlgn="ctr"/>
                      <a:r>
                        <a:rPr lang="zh-CN" altLang="en-US" sz="1100" u="none" strike="noStrike" dirty="0">
                          <a:effectLst/>
                        </a:rPr>
                        <a:t>速度</a:t>
                      </a:r>
                      <a:r>
                        <a:rPr lang="zh-CN" altLang="en-US" sz="1100" u="none" strike="noStrike" dirty="0" smtClean="0">
                          <a:effectLst/>
                        </a:rPr>
                        <a:t>快，可达到</a:t>
                      </a:r>
                      <a:r>
                        <a:rPr lang="en-US" altLang="zh-CN" sz="1100" u="none" strike="noStrike" dirty="0" smtClean="0">
                          <a:effectLst/>
                        </a:rPr>
                        <a:t>100FPS</a:t>
                      </a:r>
                      <a:r>
                        <a:rPr lang="zh-CN" altLang="en-US" sz="1100" u="none" strike="noStrike" dirty="0" smtClean="0">
                          <a:effectLst/>
                        </a:rPr>
                        <a:t>；对于视角的变化、光照、变形等具有鲁棒性。</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tc>
                  <a:txBody>
                    <a:bodyPr/>
                    <a:lstStyle/>
                    <a:p>
                      <a:pPr algn="l" fontAlgn="ctr"/>
                      <a:r>
                        <a:rPr lang="zh-CN" altLang="en-US" sz="1100" u="none" strike="noStrike" dirty="0">
                          <a:effectLst/>
                        </a:rPr>
                        <a:t>准确度不</a:t>
                      </a:r>
                      <a:r>
                        <a:rPr lang="zh-CN" altLang="en-US" sz="1100" u="none" strike="noStrike" dirty="0" smtClean="0">
                          <a:effectLst/>
                        </a:rPr>
                        <a:t>高，不能很好地处理遮挡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extLst>
                  <a:ext uri="{0D108BD9-81ED-4DB2-BD59-A6C34878D82A}">
                    <a16:rowId xmlns:a16="http://schemas.microsoft.com/office/drawing/2014/main" val="3386524367"/>
                  </a:ext>
                </a:extLst>
              </a:tr>
              <a:tr h="469736">
                <a:tc>
                  <a:txBody>
                    <a:bodyPr/>
                    <a:lstStyle/>
                    <a:p>
                      <a:pPr algn="ctr" fontAlgn="ctr"/>
                      <a:r>
                        <a:rPr lang="en-US" sz="1100" b="0" u="none" strike="noStrike" dirty="0">
                          <a:solidFill>
                            <a:sysClr val="windowText" lastClr="000000"/>
                          </a:solidFill>
                          <a:effectLst/>
                        </a:rPr>
                        <a:t>MIL</a:t>
                      </a:r>
                      <a:endParaRPr lang="en-US" sz="1100" b="0" i="0" u="none" strike="noStrike" dirty="0">
                        <a:solidFill>
                          <a:sysClr val="windowText" lastClr="000000"/>
                        </a:solidFill>
                        <a:effectLst/>
                        <a:latin typeface="等线" panose="02010600030101010101" pitchFamily="2" charset="-122"/>
                        <a:ea typeface="等线" panose="02010600030101010101" pitchFamily="2" charset="-122"/>
                      </a:endParaRPr>
                    </a:p>
                  </a:txBody>
                  <a:tcPr marL="1620" marR="1620" marT="1620" marB="0" anchor="ctr">
                    <a:solidFill>
                      <a:srgbClr val="FFBF61"/>
                    </a:solidFill>
                  </a:tcPr>
                </a:tc>
                <a:tc>
                  <a:txBody>
                    <a:bodyPr/>
                    <a:lstStyle/>
                    <a:p>
                      <a:pPr algn="l" fontAlgn="ctr"/>
                      <a:r>
                        <a:rPr lang="zh-CN" altLang="en-US" sz="1100" u="none" strike="noStrike" dirty="0">
                          <a:effectLst/>
                        </a:rPr>
                        <a:t>使用在线学习分类器，在上一帧目标位置周围搜索。分类器将当前位置周围的小邻域都看作是潜在的正样本</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tc>
                  <a:txBody>
                    <a:bodyPr/>
                    <a:lstStyle/>
                    <a:p>
                      <a:pPr algn="l" fontAlgn="ctr"/>
                      <a:r>
                        <a:rPr lang="zh-CN" altLang="en-US" sz="1100" u="none" strike="noStrike" dirty="0">
                          <a:effectLst/>
                        </a:rPr>
                        <a:t>可以应对部分遮挡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tc>
                  <a:txBody>
                    <a:bodyPr/>
                    <a:lstStyle/>
                    <a:p>
                      <a:pPr algn="l" fontAlgn="ctr"/>
                      <a:r>
                        <a:rPr lang="zh-CN" altLang="en-US" sz="1100" u="none" strike="noStrike" dirty="0">
                          <a:effectLst/>
                        </a:rPr>
                        <a:t>不能可靠地报告跟踪失败，无法从完全遮挡中恢复</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1620" marR="1620" marT="1620" marB="0" anchor="ctr">
                    <a:solidFill>
                      <a:srgbClr val="FDF4E3"/>
                    </a:solidFill>
                  </a:tcPr>
                </a:tc>
                <a:extLst>
                  <a:ext uri="{0D108BD9-81ED-4DB2-BD59-A6C34878D82A}">
                    <a16:rowId xmlns:a16="http://schemas.microsoft.com/office/drawing/2014/main" val="4066679225"/>
                  </a:ext>
                </a:extLst>
              </a:tr>
            </a:tbl>
          </a:graphicData>
        </a:graphic>
      </p:graphicFrame>
      <p:sp>
        <p:nvSpPr>
          <p:cNvPr id="3" name="五角星 2"/>
          <p:cNvSpPr/>
          <p:nvPr/>
        </p:nvSpPr>
        <p:spPr>
          <a:xfrm>
            <a:off x="100485" y="4441373"/>
            <a:ext cx="200966" cy="185894"/>
          </a:xfrm>
          <a:prstGeom prst="star5">
            <a:avLst/>
          </a:prstGeom>
          <a:solidFill>
            <a:srgbClr val="FDA90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2623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8" name="文本占位符 9"/>
          <p:cNvSpPr>
            <a:spLocks noGrp="1"/>
          </p:cNvSpPr>
          <p:nvPr>
            <p:ph type="body" sz="quarter" idx="11"/>
          </p:nvPr>
        </p:nvSpPr>
        <p:spPr/>
        <p:txBody>
          <a:bodyPr/>
          <a:lstStyle/>
          <a:p>
            <a:r>
              <a:rPr lang="en-US" altLang="zh-CN" kern="0" dirty="0"/>
              <a:t>PART </a:t>
            </a:r>
            <a:r>
              <a:rPr lang="en-US" altLang="zh-CN" kern="0" dirty="0" smtClean="0"/>
              <a:t>THREE</a:t>
            </a:r>
            <a:endParaRPr lang="zh-CN" altLang="en-US" kern="0" dirty="0"/>
          </a:p>
        </p:txBody>
      </p:sp>
      <p:sp>
        <p:nvSpPr>
          <p:cNvPr id="11" name="文本占位符 10"/>
          <p:cNvSpPr>
            <a:spLocks noGrp="1"/>
          </p:cNvSpPr>
          <p:nvPr>
            <p:ph type="body" sz="quarter" idx="12"/>
          </p:nvPr>
        </p:nvSpPr>
        <p:spPr>
          <a:xfrm>
            <a:off x="1" y="-2219126"/>
            <a:ext cx="5277407" cy="11618565"/>
          </a:xfrm>
        </p:spPr>
        <p:txBody>
          <a:bodyPr/>
          <a:lstStyle/>
          <a:p>
            <a:r>
              <a:rPr lang="en-US" altLang="zh-CN" dirty="0"/>
              <a:t>3</a:t>
            </a:r>
            <a:endParaRPr lang="zh-CN" altLang="en-US" dirty="0"/>
          </a:p>
        </p:txBody>
      </p:sp>
      <p:sp>
        <p:nvSpPr>
          <p:cNvPr id="19" name="文本占位符 11"/>
          <p:cNvSpPr>
            <a:spLocks noGrp="1"/>
          </p:cNvSpPr>
          <p:nvPr>
            <p:ph type="body" sz="quarter" idx="13"/>
          </p:nvPr>
        </p:nvSpPr>
        <p:spPr>
          <a:xfrm>
            <a:off x="4675910" y="2791947"/>
            <a:ext cx="7087906" cy="748988"/>
          </a:xfrm>
        </p:spPr>
        <p:txBody>
          <a:bodyPr/>
          <a:lstStyle/>
          <a:p>
            <a:r>
              <a:rPr lang="en-US" altLang="zh-CN" dirty="0" smtClean="0"/>
              <a:t>CSR-DCF</a:t>
            </a:r>
            <a:r>
              <a:rPr lang="zh-CN" altLang="en-US" dirty="0" smtClean="0"/>
              <a:t>算法的分析与优化</a:t>
            </a:r>
            <a:endParaRPr lang="zh-CN" altLang="en-US" dirty="0"/>
          </a:p>
        </p:txBody>
      </p:sp>
    </p:spTree>
    <p:extLst>
      <p:ext uri="{BB962C8B-B14F-4D97-AF65-F5344CB8AC3E}">
        <p14:creationId xmlns:p14="http://schemas.microsoft.com/office/powerpoint/2010/main" val="296489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a:xfrm>
            <a:off x="695402" y="160243"/>
            <a:ext cx="7928834" cy="584775"/>
          </a:xfrm>
        </p:spPr>
        <p:txBody>
          <a:bodyPr/>
          <a:lstStyle/>
          <a:p>
            <a:r>
              <a:rPr lang="en-US" altLang="zh-CN" b="1" dirty="0" smtClean="0">
                <a:latin typeface="+mn-lt"/>
              </a:rPr>
              <a:t>CSR-DCF</a:t>
            </a:r>
            <a:r>
              <a:rPr lang="zh-CN" altLang="en-US" b="1" dirty="0" smtClean="0"/>
              <a:t>算法</a:t>
            </a:r>
            <a:endParaRPr lang="zh-CN" altLang="en-US" b="1" dirty="0"/>
          </a:p>
        </p:txBody>
      </p:sp>
      <mc:AlternateContent xmlns:mc="http://schemas.openxmlformats.org/markup-compatibility/2006" xmlns:a14="http://schemas.microsoft.com/office/drawing/2010/main">
        <mc:Choice Requires="a14">
          <p:sp>
            <p:nvSpPr>
              <p:cNvPr id="5" name="矩形 4"/>
              <p:cNvSpPr/>
              <p:nvPr/>
            </p:nvSpPr>
            <p:spPr>
              <a:xfrm>
                <a:off x="502691" y="1048149"/>
                <a:ext cx="10962478" cy="5448030"/>
              </a:xfrm>
              <a:prstGeom prst="rect">
                <a:avLst/>
              </a:prstGeom>
            </p:spPr>
            <p:txBody>
              <a:bodyPr wrap="square">
                <a:spAutoFit/>
              </a:bodyPr>
              <a:lstStyle/>
              <a:p>
                <a:pPr marL="342900"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特征提取：</a:t>
                </a:r>
                <a:r>
                  <a:rPr lang="en-US" altLang="zh-CN" sz="1867" kern="0" dirty="0" smtClean="0">
                    <a:solidFill>
                      <a:schemeClr val="accent3">
                        <a:lumMod val="50000"/>
                      </a:schemeClr>
                    </a:solidFill>
                  </a:rPr>
                  <a:t>HOG + </a:t>
                </a:r>
                <a:r>
                  <a:rPr lang="en-US" altLang="zh-CN" sz="1867" kern="0" dirty="0" err="1" smtClean="0">
                    <a:solidFill>
                      <a:schemeClr val="accent3">
                        <a:lumMod val="50000"/>
                      </a:schemeClr>
                    </a:solidFill>
                  </a:rPr>
                  <a:t>ColorName</a:t>
                </a:r>
                <a:r>
                  <a:rPr lang="en-US" altLang="zh-CN" sz="1867" kern="0" dirty="0" smtClean="0">
                    <a:solidFill>
                      <a:schemeClr val="accent3">
                        <a:lumMod val="50000"/>
                      </a:schemeClr>
                    </a:solidFill>
                  </a:rPr>
                  <a:t> + Gray</a:t>
                </a:r>
              </a:p>
              <a:p>
                <a:pPr marL="342900"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滤波器</a:t>
                </a:r>
                <a14:m>
                  <m:oMath xmlns:m="http://schemas.openxmlformats.org/officeDocument/2006/math">
                    <m:sSub>
                      <m:sSubPr>
                        <m:ctrlPr>
                          <a:rPr lang="en-US" altLang="zh-CN" sz="1867" i="1" kern="0" dirty="0">
                            <a:solidFill>
                              <a:schemeClr val="accent3">
                                <a:lumMod val="50000"/>
                              </a:schemeClr>
                            </a:solidFill>
                            <a:latin typeface="Cambria Math" panose="02040503050406030204" pitchFamily="18" charset="0"/>
                          </a:rPr>
                        </m:ctrlPr>
                      </m:sSubPr>
                      <m:e>
                        <m:r>
                          <a:rPr lang="en-US" altLang="zh-CN" sz="1867" b="0" i="1" kern="0" dirty="0">
                            <a:solidFill>
                              <a:schemeClr val="accent3">
                                <a:lumMod val="50000"/>
                              </a:schemeClr>
                            </a:solidFill>
                            <a:latin typeface="Cambria Math" panose="02040503050406030204" pitchFamily="18" charset="0"/>
                          </a:rPr>
                          <m:t>h</m:t>
                        </m:r>
                      </m:e>
                      <m:sub>
                        <m:r>
                          <a:rPr lang="en-US" altLang="zh-CN" sz="1867" b="0" i="1" kern="0" dirty="0">
                            <a:solidFill>
                              <a:schemeClr val="accent3">
                                <a:lumMod val="50000"/>
                              </a:schemeClr>
                            </a:solidFill>
                            <a:latin typeface="Cambria Math" panose="02040503050406030204" pitchFamily="18" charset="0"/>
                          </a:rPr>
                          <m:t>𝑡</m:t>
                        </m:r>
                      </m:sub>
                    </m:sSub>
                  </m:oMath>
                </a14:m>
                <a:r>
                  <a:rPr lang="zh-CN" altLang="en-US" sz="1867" kern="0" dirty="0" smtClean="0">
                    <a:solidFill>
                      <a:schemeClr val="accent3">
                        <a:lumMod val="50000"/>
                      </a:schemeClr>
                    </a:solidFill>
                  </a:rPr>
                  <a:t>：使用傅里叶变换提高运行速度。</a:t>
                </a:r>
                <a:endParaRPr lang="en-US" altLang="zh-CN" sz="1867" kern="0" dirty="0" smtClean="0">
                  <a:solidFill>
                    <a:schemeClr val="accent3">
                      <a:lumMod val="50000"/>
                    </a:schemeClr>
                  </a:solidFill>
                </a:endParaRPr>
              </a:p>
              <a:p>
                <a:pPr marL="800089" lvl="1"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根据滤波器来计算相关响应 </a:t>
                </a:r>
                <a14:m>
                  <m:oMath xmlns:m="http://schemas.openxmlformats.org/officeDocument/2006/math">
                    <m:acc>
                      <m:accPr>
                        <m:chr m:val="̃"/>
                        <m:ctrlPr>
                          <a:rPr lang="en-US" altLang="zh-CN" sz="1867" i="1" kern="0" dirty="0" smtClean="0">
                            <a:solidFill>
                              <a:schemeClr val="accent3">
                                <a:lumMod val="50000"/>
                              </a:schemeClr>
                            </a:solidFill>
                            <a:latin typeface="Cambria Math" panose="02040503050406030204" pitchFamily="18" charset="0"/>
                          </a:rPr>
                        </m:ctrlPr>
                      </m:accPr>
                      <m:e>
                        <m:r>
                          <a:rPr lang="en-US" altLang="zh-CN" sz="1867" i="1" kern="0" dirty="0" smtClean="0">
                            <a:solidFill>
                              <a:schemeClr val="accent3">
                                <a:lumMod val="50000"/>
                              </a:schemeClr>
                            </a:solidFill>
                            <a:latin typeface="Cambria Math" panose="02040503050406030204" pitchFamily="18" charset="0"/>
                          </a:rPr>
                          <m:t>𝑔</m:t>
                        </m:r>
                      </m:e>
                    </m:acc>
                    <m:d>
                      <m:dPr>
                        <m:ctrlPr>
                          <a:rPr lang="en-US" altLang="zh-CN" sz="1867" i="1" kern="0" dirty="0" smtClean="0">
                            <a:solidFill>
                              <a:schemeClr val="accent3">
                                <a:lumMod val="50000"/>
                              </a:schemeClr>
                            </a:solidFill>
                            <a:latin typeface="Cambria Math" panose="02040503050406030204" pitchFamily="18" charset="0"/>
                          </a:rPr>
                        </m:ctrlPr>
                      </m:dPr>
                      <m:e>
                        <m:r>
                          <a:rPr lang="en-US" altLang="zh-CN" sz="1867" i="1" kern="0" dirty="0" smtClean="0">
                            <a:solidFill>
                              <a:schemeClr val="accent3">
                                <a:lumMod val="50000"/>
                              </a:schemeClr>
                            </a:solidFill>
                            <a:latin typeface="Cambria Math" panose="02040503050406030204" pitchFamily="18" charset="0"/>
                          </a:rPr>
                          <m:t>h</m:t>
                        </m:r>
                      </m:e>
                    </m:d>
                    <m:r>
                      <a:rPr lang="en-US" altLang="zh-CN" sz="1867" b="0" i="1" kern="0" dirty="0" smtClean="0">
                        <a:solidFill>
                          <a:schemeClr val="accent3">
                            <a:lumMod val="50000"/>
                          </a:schemeClr>
                        </a:solidFill>
                        <a:latin typeface="Cambria Math" panose="02040503050406030204" pitchFamily="18" charset="0"/>
                      </a:rPr>
                      <m:t>=</m:t>
                    </m:r>
                    <m:nary>
                      <m:naryPr>
                        <m:chr m:val="∑"/>
                        <m:limLoc m:val="undOvr"/>
                        <m:grow m:val="on"/>
                        <m:ctrlPr>
                          <a:rPr lang="en-US" altLang="zh-CN" sz="1867" i="1" kern="0" dirty="0" smtClean="0">
                            <a:solidFill>
                              <a:schemeClr val="accent3">
                                <a:lumMod val="50000"/>
                              </a:schemeClr>
                            </a:solidFill>
                            <a:latin typeface="Cambria Math" panose="02040503050406030204" pitchFamily="18" charset="0"/>
                          </a:rPr>
                        </m:ctrlPr>
                      </m:naryPr>
                      <m:sub>
                        <m:r>
                          <a:rPr lang="en-US" altLang="zh-CN" sz="1867" i="1" kern="0" dirty="0" smtClean="0">
                            <a:solidFill>
                              <a:schemeClr val="accent3">
                                <a:lumMod val="50000"/>
                              </a:schemeClr>
                            </a:solidFill>
                            <a:latin typeface="Cambria Math" panose="02040503050406030204" pitchFamily="18" charset="0"/>
                          </a:rPr>
                          <m:t>𝑑</m:t>
                        </m:r>
                        <m:r>
                          <a:rPr lang="en-US" altLang="zh-CN" sz="1867" i="0" kern="0" dirty="0" smtClean="0">
                            <a:solidFill>
                              <a:schemeClr val="accent3">
                                <a:lumMod val="50000"/>
                              </a:schemeClr>
                            </a:solidFill>
                            <a:latin typeface="Cambria Math" panose="02040503050406030204" pitchFamily="18" charset="0"/>
                          </a:rPr>
                          <m:t>=1</m:t>
                        </m:r>
                      </m:sub>
                      <m:sup>
                        <m:sSub>
                          <m:sSubPr>
                            <m:ctrlPr>
                              <a:rPr lang="en-US" altLang="zh-CN" sz="1867" b="0" i="1" kern="0" dirty="0" smtClean="0">
                                <a:solidFill>
                                  <a:schemeClr val="accent3">
                                    <a:lumMod val="50000"/>
                                  </a:schemeClr>
                                </a:solidFill>
                                <a:latin typeface="Cambria Math" panose="02040503050406030204" pitchFamily="18" charset="0"/>
                              </a:rPr>
                            </m:ctrlPr>
                          </m:sSubPr>
                          <m:e>
                            <m:r>
                              <a:rPr lang="en-US" altLang="zh-CN" sz="1867" i="1" kern="0" dirty="0" smtClean="0">
                                <a:solidFill>
                                  <a:schemeClr val="accent3">
                                    <a:lumMod val="50000"/>
                                  </a:schemeClr>
                                </a:solidFill>
                                <a:latin typeface="Cambria Math" panose="02040503050406030204" pitchFamily="18" charset="0"/>
                              </a:rPr>
                              <m:t>𝑁</m:t>
                            </m:r>
                          </m:e>
                          <m:sub>
                            <m:r>
                              <a:rPr lang="en-US" altLang="zh-CN" sz="1867" b="0" i="1" kern="0" dirty="0" smtClean="0">
                                <a:solidFill>
                                  <a:schemeClr val="accent3">
                                    <a:lumMod val="50000"/>
                                  </a:schemeClr>
                                </a:solidFill>
                                <a:latin typeface="Cambria Math" panose="02040503050406030204" pitchFamily="18" charset="0"/>
                              </a:rPr>
                              <m:t>𝑐</m:t>
                            </m:r>
                          </m:sub>
                        </m:sSub>
                      </m:sup>
                      <m:e>
                        <m:sSub>
                          <m:sSubPr>
                            <m:ctrlPr>
                              <a:rPr lang="en-US" altLang="zh-CN" sz="1867" b="0" i="1" kern="0" dirty="0" smtClean="0">
                                <a:solidFill>
                                  <a:schemeClr val="accent3">
                                    <a:lumMod val="50000"/>
                                  </a:schemeClr>
                                </a:solidFill>
                                <a:latin typeface="Cambria Math" panose="02040503050406030204" pitchFamily="18" charset="0"/>
                              </a:rPr>
                            </m:ctrlPr>
                          </m:sSubPr>
                          <m:e>
                            <m:r>
                              <a:rPr lang="en-US" altLang="zh-CN" sz="1867" b="0" i="1" kern="0" dirty="0" smtClean="0">
                                <a:solidFill>
                                  <a:schemeClr val="accent3">
                                    <a:lumMod val="50000"/>
                                  </a:schemeClr>
                                </a:solidFill>
                                <a:latin typeface="Cambria Math" panose="02040503050406030204" pitchFamily="18" charset="0"/>
                              </a:rPr>
                              <m:t>𝑓</m:t>
                            </m:r>
                          </m:e>
                          <m:sub>
                            <m:r>
                              <a:rPr lang="en-US" altLang="zh-CN" sz="1867" b="0" i="1" kern="0" dirty="0" smtClean="0">
                                <a:solidFill>
                                  <a:schemeClr val="accent3">
                                    <a:lumMod val="50000"/>
                                  </a:schemeClr>
                                </a:solidFill>
                                <a:latin typeface="Cambria Math" panose="02040503050406030204" pitchFamily="18" charset="0"/>
                              </a:rPr>
                              <m:t>𝑑</m:t>
                            </m:r>
                          </m:sub>
                        </m:sSub>
                        <m:sSub>
                          <m:sSubPr>
                            <m:ctrlPr>
                              <a:rPr lang="en-US" altLang="zh-CN" sz="1867" b="0" i="1" kern="0" dirty="0" smtClean="0">
                                <a:solidFill>
                                  <a:schemeClr val="accent3">
                                    <a:lumMod val="50000"/>
                                  </a:schemeClr>
                                </a:solidFill>
                                <a:latin typeface="Cambria Math" panose="02040503050406030204" pitchFamily="18" charset="0"/>
                              </a:rPr>
                            </m:ctrlPr>
                          </m:sSubPr>
                          <m:e>
                            <m:r>
                              <a:rPr lang="en-US" altLang="zh-CN" sz="1867" b="0" i="1" kern="0" dirty="0" smtClean="0">
                                <a:solidFill>
                                  <a:schemeClr val="accent3">
                                    <a:lumMod val="50000"/>
                                  </a:schemeClr>
                                </a:solidFill>
                                <a:latin typeface="Cambria Math" panose="02040503050406030204" pitchFamily="18" charset="0"/>
                                <a:ea typeface="Cambria Math" panose="02040503050406030204" pitchFamily="18" charset="0"/>
                              </a:rPr>
                              <m:t>∗</m:t>
                            </m:r>
                            <m:r>
                              <a:rPr lang="en-US" altLang="zh-CN" sz="1867" b="0" i="1" kern="0" dirty="0" smtClean="0">
                                <a:solidFill>
                                  <a:schemeClr val="accent3">
                                    <a:lumMod val="50000"/>
                                  </a:schemeClr>
                                </a:solidFill>
                                <a:latin typeface="Cambria Math" panose="02040503050406030204" pitchFamily="18" charset="0"/>
                              </a:rPr>
                              <m:t>h</m:t>
                            </m:r>
                          </m:e>
                          <m:sub>
                            <m:r>
                              <a:rPr lang="en-US" altLang="zh-CN" sz="1867" b="0" i="1" kern="0" dirty="0" smtClean="0">
                                <a:solidFill>
                                  <a:schemeClr val="accent3">
                                    <a:lumMod val="50000"/>
                                  </a:schemeClr>
                                </a:solidFill>
                                <a:latin typeface="Cambria Math" panose="02040503050406030204" pitchFamily="18" charset="0"/>
                              </a:rPr>
                              <m:t>𝑑</m:t>
                            </m:r>
                          </m:sub>
                        </m:sSub>
                      </m:e>
                    </m:nary>
                  </m:oMath>
                </a14:m>
                <a:r>
                  <a:rPr lang="en-US" altLang="zh-CN" sz="1867" kern="0" dirty="0" smtClean="0">
                    <a:solidFill>
                      <a:schemeClr val="accent3">
                        <a:lumMod val="50000"/>
                      </a:schemeClr>
                    </a:solidFill>
                  </a:rPr>
                  <a:t> </a:t>
                </a:r>
              </a:p>
              <a:p>
                <a:pPr marL="1257277" lvl="2" indent="-342900" defTabSz="1219170">
                  <a:lnSpc>
                    <a:spcPct val="150000"/>
                  </a:lnSpc>
                  <a:buFont typeface="Arial" panose="020B0604020202020204" pitchFamily="34" charset="0"/>
                  <a:buChar char="•"/>
                </a:pPr>
                <a14:m>
                  <m:oMath xmlns:m="http://schemas.openxmlformats.org/officeDocument/2006/math">
                    <m:r>
                      <a:rPr lang="en-US" altLang="zh-CN" sz="1867" i="1" kern="0" dirty="0" smtClean="0">
                        <a:solidFill>
                          <a:schemeClr val="accent3">
                            <a:lumMod val="50000"/>
                          </a:schemeClr>
                        </a:solidFill>
                        <a:latin typeface="Cambria Math" panose="02040503050406030204" pitchFamily="18" charset="0"/>
                        <a:ea typeface="Cambria Math" panose="02040503050406030204" pitchFamily="18" charset="0"/>
                      </a:rPr>
                      <m:t>∗</m:t>
                    </m:r>
                  </m:oMath>
                </a14:m>
                <a:r>
                  <a:rPr lang="zh-CN" altLang="en-US" sz="1867" kern="0" dirty="0" smtClean="0">
                    <a:solidFill>
                      <a:schemeClr val="accent3">
                        <a:lumMod val="50000"/>
                      </a:schemeClr>
                    </a:solidFill>
                  </a:rPr>
                  <a:t> 表示循环相关运算（</a:t>
                </a:r>
                <a:r>
                  <a:rPr lang="en-US" altLang="zh-CN" sz="1867" kern="0" dirty="0" smtClean="0">
                    <a:solidFill>
                      <a:schemeClr val="accent3">
                        <a:lumMod val="50000"/>
                      </a:schemeClr>
                    </a:solidFill>
                  </a:rPr>
                  <a:t>circular correlation</a:t>
                </a:r>
                <a:r>
                  <a:rPr lang="zh-CN" altLang="en-US" sz="1867" kern="0" dirty="0" smtClean="0">
                    <a:solidFill>
                      <a:schemeClr val="accent3">
                        <a:lumMod val="50000"/>
                      </a:schemeClr>
                    </a:solidFill>
                  </a:rPr>
                  <a:t>）</a:t>
                </a:r>
                <a:endParaRPr lang="en-US" altLang="zh-CN" sz="1867" kern="0" dirty="0" smtClean="0">
                  <a:solidFill>
                    <a:schemeClr val="accent3">
                      <a:lumMod val="50000"/>
                    </a:schemeClr>
                  </a:solidFill>
                </a:endParaRPr>
              </a:p>
              <a:p>
                <a:pPr marL="1257277" lvl="2" indent="-342900" defTabSz="1219170">
                  <a:lnSpc>
                    <a:spcPct val="150000"/>
                  </a:lnSpc>
                  <a:buFont typeface="Arial" panose="020B0604020202020204" pitchFamily="34" charset="0"/>
                  <a:buChar char="•"/>
                </a:pPr>
                <a14:m>
                  <m:oMath xmlns:m="http://schemas.openxmlformats.org/officeDocument/2006/math">
                    <m:r>
                      <a:rPr lang="en-US" altLang="zh-CN" sz="1867" i="1" kern="0" dirty="0" smtClean="0">
                        <a:solidFill>
                          <a:schemeClr val="accent3">
                            <a:lumMod val="50000"/>
                          </a:schemeClr>
                        </a:solidFill>
                        <a:latin typeface="Cambria Math" panose="02040503050406030204" pitchFamily="18" charset="0"/>
                      </a:rPr>
                      <m:t>𝑑</m:t>
                    </m:r>
                  </m:oMath>
                </a14:m>
                <a:r>
                  <a:rPr lang="zh-CN" altLang="en-US" sz="1867" kern="0" dirty="0" smtClean="0">
                    <a:solidFill>
                      <a:schemeClr val="accent3">
                        <a:lumMod val="50000"/>
                      </a:schemeClr>
                    </a:solidFill>
                  </a:rPr>
                  <a:t>为特征通道个数，</a:t>
                </a:r>
                <a14:m>
                  <m:oMath xmlns:m="http://schemas.openxmlformats.org/officeDocument/2006/math">
                    <m:sSub>
                      <m:sSubPr>
                        <m:ctrlPr>
                          <a:rPr lang="en-US" altLang="zh-CN" sz="1867" i="1" kern="0" dirty="0">
                            <a:solidFill>
                              <a:schemeClr val="accent3">
                                <a:lumMod val="50000"/>
                              </a:schemeClr>
                            </a:solidFill>
                            <a:latin typeface="Cambria Math" panose="02040503050406030204" pitchFamily="18" charset="0"/>
                          </a:rPr>
                        </m:ctrlPr>
                      </m:sSubPr>
                      <m:e>
                        <m:r>
                          <a:rPr lang="en-US" altLang="zh-CN" sz="1867" i="1" kern="0" dirty="0">
                            <a:solidFill>
                              <a:schemeClr val="accent3">
                                <a:lumMod val="50000"/>
                              </a:schemeClr>
                            </a:solidFill>
                            <a:latin typeface="Cambria Math" panose="02040503050406030204" pitchFamily="18" charset="0"/>
                          </a:rPr>
                          <m:t>𝑓</m:t>
                        </m:r>
                      </m:e>
                      <m:sub>
                        <m:r>
                          <a:rPr lang="en-US" altLang="zh-CN" sz="1867" i="1" kern="0" dirty="0">
                            <a:solidFill>
                              <a:schemeClr val="accent3">
                                <a:lumMod val="50000"/>
                              </a:schemeClr>
                            </a:solidFill>
                            <a:latin typeface="Cambria Math" panose="02040503050406030204" pitchFamily="18" charset="0"/>
                          </a:rPr>
                          <m:t>𝑑</m:t>
                        </m:r>
                      </m:sub>
                    </m:sSub>
                  </m:oMath>
                </a14:m>
                <a:r>
                  <a:rPr lang="zh-CN" altLang="en-US" sz="1867" kern="0" dirty="0">
                    <a:solidFill>
                      <a:schemeClr val="accent3">
                        <a:lumMod val="50000"/>
                      </a:schemeClr>
                    </a:solidFill>
                  </a:rPr>
                  <a:t>为特征</a:t>
                </a:r>
                <a14:m>
                  <m:oMath xmlns:m="http://schemas.openxmlformats.org/officeDocument/2006/math">
                    <m:r>
                      <a:rPr lang="en-US" altLang="zh-CN" sz="1867" i="1" kern="0" dirty="0" smtClean="0">
                        <a:solidFill>
                          <a:schemeClr val="accent3">
                            <a:lumMod val="50000"/>
                          </a:schemeClr>
                        </a:solidFill>
                        <a:latin typeface="Cambria Math" panose="02040503050406030204" pitchFamily="18" charset="0"/>
                      </a:rPr>
                      <m:t>𝑑</m:t>
                    </m:r>
                  </m:oMath>
                </a14:m>
                <a:r>
                  <a:rPr lang="zh-CN" altLang="en-US" sz="1867" kern="0" dirty="0" smtClean="0">
                    <a:solidFill>
                      <a:schemeClr val="accent3">
                        <a:lumMod val="50000"/>
                      </a:schemeClr>
                    </a:solidFill>
                  </a:rPr>
                  <a:t>在搜索窗口的特征向量，</a:t>
                </a:r>
                <a14:m>
                  <m:oMath xmlns:m="http://schemas.openxmlformats.org/officeDocument/2006/math">
                    <m:sSub>
                      <m:sSubPr>
                        <m:ctrlPr>
                          <a:rPr lang="en-US" altLang="zh-CN" sz="1867" i="1" kern="0" dirty="0">
                            <a:solidFill>
                              <a:schemeClr val="accent3">
                                <a:lumMod val="50000"/>
                              </a:schemeClr>
                            </a:solidFill>
                            <a:latin typeface="Cambria Math" panose="02040503050406030204" pitchFamily="18" charset="0"/>
                          </a:rPr>
                        </m:ctrlPr>
                      </m:sSubPr>
                      <m:e>
                        <m:r>
                          <a:rPr lang="en-US" altLang="zh-CN" sz="1867" i="1" kern="0" dirty="0">
                            <a:solidFill>
                              <a:schemeClr val="accent3">
                                <a:lumMod val="50000"/>
                              </a:schemeClr>
                            </a:solidFill>
                            <a:latin typeface="Cambria Math" panose="02040503050406030204" pitchFamily="18" charset="0"/>
                          </a:rPr>
                          <m:t>h</m:t>
                        </m:r>
                      </m:e>
                      <m:sub>
                        <m:r>
                          <a:rPr lang="en-US" altLang="zh-CN" sz="1867" i="1" kern="0" dirty="0">
                            <a:solidFill>
                              <a:schemeClr val="accent3">
                                <a:lumMod val="50000"/>
                              </a:schemeClr>
                            </a:solidFill>
                            <a:latin typeface="Cambria Math" panose="02040503050406030204" pitchFamily="18" charset="0"/>
                          </a:rPr>
                          <m:t>𝑑</m:t>
                        </m:r>
                      </m:sub>
                    </m:sSub>
                  </m:oMath>
                </a14:m>
                <a:r>
                  <a:rPr lang="zh-CN" altLang="en-US" sz="1867" kern="0" dirty="0" smtClean="0">
                    <a:solidFill>
                      <a:schemeClr val="accent3">
                        <a:lumMod val="50000"/>
                      </a:schemeClr>
                    </a:solidFill>
                  </a:rPr>
                  <a:t>为特征</a:t>
                </a:r>
                <a14:m>
                  <m:oMath xmlns:m="http://schemas.openxmlformats.org/officeDocument/2006/math">
                    <m:r>
                      <a:rPr lang="en-US" altLang="zh-CN" sz="1867" i="1" kern="0" dirty="0" smtClean="0">
                        <a:solidFill>
                          <a:schemeClr val="accent3">
                            <a:lumMod val="50000"/>
                          </a:schemeClr>
                        </a:solidFill>
                        <a:latin typeface="Cambria Math" panose="02040503050406030204" pitchFamily="18" charset="0"/>
                      </a:rPr>
                      <m:t>𝑑</m:t>
                    </m:r>
                  </m:oMath>
                </a14:m>
                <a:r>
                  <a:rPr lang="zh-CN" altLang="en-US" sz="1867" kern="0" dirty="0" smtClean="0">
                    <a:solidFill>
                      <a:schemeClr val="accent3">
                        <a:lumMod val="50000"/>
                      </a:schemeClr>
                    </a:solidFill>
                  </a:rPr>
                  <a:t>的滤波器。</a:t>
                </a:r>
                <a:endParaRPr lang="en-US" altLang="zh-CN" sz="1867" kern="0" dirty="0" smtClean="0">
                  <a:solidFill>
                    <a:schemeClr val="accent3">
                      <a:lumMod val="50000"/>
                    </a:schemeClr>
                  </a:solidFill>
                </a:endParaRPr>
              </a:p>
              <a:p>
                <a:pPr marL="800089" lvl="1"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滤波器的拟合：最小化 </a:t>
                </a:r>
                <a14:m>
                  <m:oMath xmlns:m="http://schemas.openxmlformats.org/officeDocument/2006/math">
                    <m:r>
                      <a:rPr lang="en-US" altLang="zh-CN" sz="1867" i="1" kern="0" dirty="0" smtClean="0">
                        <a:solidFill>
                          <a:schemeClr val="accent3">
                            <a:lumMod val="50000"/>
                          </a:schemeClr>
                        </a:solidFill>
                        <a:latin typeface="Cambria Math" panose="02040503050406030204" pitchFamily="18" charset="0"/>
                      </a:rPr>
                      <m:t>𝜀</m:t>
                    </m:r>
                    <m:d>
                      <m:dPr>
                        <m:ctrlPr>
                          <a:rPr lang="en-US" altLang="zh-CN" sz="1867" i="1" kern="0" dirty="0" smtClean="0">
                            <a:solidFill>
                              <a:schemeClr val="accent3">
                                <a:lumMod val="50000"/>
                              </a:schemeClr>
                            </a:solidFill>
                            <a:latin typeface="Cambria Math" panose="02040503050406030204" pitchFamily="18" charset="0"/>
                          </a:rPr>
                        </m:ctrlPr>
                      </m:dPr>
                      <m:e>
                        <m:r>
                          <a:rPr lang="en-US" altLang="zh-CN" sz="1867" i="1" kern="0" dirty="0" smtClean="0">
                            <a:solidFill>
                              <a:schemeClr val="accent3">
                                <a:lumMod val="50000"/>
                              </a:schemeClr>
                            </a:solidFill>
                            <a:latin typeface="Cambria Math" panose="02040503050406030204" pitchFamily="18" charset="0"/>
                          </a:rPr>
                          <m:t>h</m:t>
                        </m:r>
                      </m:e>
                    </m:d>
                    <m:r>
                      <a:rPr lang="en-US" altLang="zh-CN" sz="1867" i="0" kern="0" dirty="0" smtClean="0">
                        <a:solidFill>
                          <a:schemeClr val="accent3">
                            <a:lumMod val="50000"/>
                          </a:schemeClr>
                        </a:solidFill>
                        <a:latin typeface="Cambria Math" panose="02040503050406030204" pitchFamily="18" charset="0"/>
                      </a:rPr>
                      <m:t>=</m:t>
                    </m:r>
                    <m:sSup>
                      <m:sSupPr>
                        <m:ctrlPr>
                          <a:rPr lang="en-US" altLang="zh-CN" sz="1867" i="1" kern="0" dirty="0" smtClean="0">
                            <a:solidFill>
                              <a:schemeClr val="accent3">
                                <a:lumMod val="50000"/>
                              </a:schemeClr>
                            </a:solidFill>
                            <a:latin typeface="Cambria Math" panose="02040503050406030204" pitchFamily="18" charset="0"/>
                          </a:rPr>
                        </m:ctrlPr>
                      </m:sSupPr>
                      <m:e>
                        <m:d>
                          <m:dPr>
                            <m:begChr m:val="‖"/>
                            <m:endChr m:val="‖"/>
                            <m:ctrlPr>
                              <a:rPr lang="en-US" altLang="zh-CN" sz="1867" i="1" kern="0" dirty="0" smtClean="0">
                                <a:solidFill>
                                  <a:schemeClr val="accent3">
                                    <a:lumMod val="50000"/>
                                  </a:schemeClr>
                                </a:solidFill>
                                <a:latin typeface="Cambria Math" panose="02040503050406030204" pitchFamily="18" charset="0"/>
                              </a:rPr>
                            </m:ctrlPr>
                          </m:dPr>
                          <m:e>
                            <m:acc>
                              <m:accPr>
                                <m:chr m:val="̃"/>
                                <m:ctrlPr>
                                  <a:rPr lang="en-US" altLang="zh-CN" sz="1867" i="1" kern="0" dirty="0" smtClean="0">
                                    <a:solidFill>
                                      <a:schemeClr val="accent3">
                                        <a:lumMod val="50000"/>
                                      </a:schemeClr>
                                    </a:solidFill>
                                    <a:latin typeface="Cambria Math" panose="02040503050406030204" pitchFamily="18" charset="0"/>
                                  </a:rPr>
                                </m:ctrlPr>
                              </m:accPr>
                              <m:e>
                                <m:r>
                                  <a:rPr lang="en-US" altLang="zh-CN" sz="1867" i="1" kern="0" dirty="0" smtClean="0">
                                    <a:solidFill>
                                      <a:schemeClr val="accent3">
                                        <a:lumMod val="50000"/>
                                      </a:schemeClr>
                                    </a:solidFill>
                                    <a:latin typeface="Cambria Math" panose="02040503050406030204" pitchFamily="18" charset="0"/>
                                  </a:rPr>
                                  <m:t>𝑔</m:t>
                                </m:r>
                              </m:e>
                            </m:acc>
                            <m:d>
                              <m:dPr>
                                <m:ctrlPr>
                                  <a:rPr lang="en-US" altLang="zh-CN" sz="1867" i="1" kern="0" dirty="0" smtClean="0">
                                    <a:solidFill>
                                      <a:schemeClr val="accent3">
                                        <a:lumMod val="50000"/>
                                      </a:schemeClr>
                                    </a:solidFill>
                                    <a:latin typeface="Cambria Math" panose="02040503050406030204" pitchFamily="18" charset="0"/>
                                  </a:rPr>
                                </m:ctrlPr>
                              </m:dPr>
                              <m:e>
                                <m:r>
                                  <a:rPr lang="en-US" altLang="zh-CN" sz="1867" i="1" kern="0" dirty="0" smtClean="0">
                                    <a:solidFill>
                                      <a:schemeClr val="accent3">
                                        <a:lumMod val="50000"/>
                                      </a:schemeClr>
                                    </a:solidFill>
                                    <a:latin typeface="Cambria Math" panose="02040503050406030204" pitchFamily="18" charset="0"/>
                                  </a:rPr>
                                  <m:t>h</m:t>
                                </m:r>
                              </m:e>
                            </m:d>
                            <m:r>
                              <a:rPr lang="en-US" altLang="zh-CN" sz="1867" i="0" kern="0" dirty="0" smtClean="0">
                                <a:solidFill>
                                  <a:schemeClr val="accent3">
                                    <a:lumMod val="50000"/>
                                  </a:schemeClr>
                                </a:solidFill>
                                <a:latin typeface="Cambria Math" panose="02040503050406030204" pitchFamily="18" charset="0"/>
                              </a:rPr>
                              <m:t>−</m:t>
                            </m:r>
                            <m:r>
                              <a:rPr lang="en-US" altLang="zh-CN" sz="1867" i="1" kern="0" dirty="0" smtClean="0">
                                <a:solidFill>
                                  <a:schemeClr val="accent3">
                                    <a:lumMod val="50000"/>
                                  </a:schemeClr>
                                </a:solidFill>
                                <a:latin typeface="Cambria Math" panose="02040503050406030204" pitchFamily="18" charset="0"/>
                              </a:rPr>
                              <m:t>𝑔</m:t>
                            </m:r>
                          </m:e>
                        </m:d>
                      </m:e>
                      <m:sup>
                        <m:r>
                          <a:rPr lang="en-US" altLang="zh-CN" sz="1867" i="0" kern="0" dirty="0" smtClean="0">
                            <a:solidFill>
                              <a:schemeClr val="accent3">
                                <a:lumMod val="50000"/>
                              </a:schemeClr>
                            </a:solidFill>
                            <a:latin typeface="Cambria Math" panose="02040503050406030204" pitchFamily="18" charset="0"/>
                          </a:rPr>
                          <m:t>2</m:t>
                        </m:r>
                      </m:sup>
                    </m:sSup>
                    <m:r>
                      <a:rPr lang="en-US" altLang="zh-CN" sz="1867" i="0" kern="0" dirty="0" smtClean="0">
                        <a:solidFill>
                          <a:schemeClr val="accent3">
                            <a:lumMod val="50000"/>
                          </a:schemeClr>
                        </a:solidFill>
                        <a:latin typeface="Cambria Math" panose="02040503050406030204" pitchFamily="18" charset="0"/>
                      </a:rPr>
                      <m:t>+</m:t>
                    </m:r>
                    <m:r>
                      <a:rPr lang="en-US" altLang="zh-CN" sz="1867" i="1" kern="0" dirty="0" smtClean="0">
                        <a:solidFill>
                          <a:schemeClr val="accent3">
                            <a:lumMod val="50000"/>
                          </a:schemeClr>
                        </a:solidFill>
                        <a:latin typeface="Cambria Math" panose="02040503050406030204" pitchFamily="18" charset="0"/>
                      </a:rPr>
                      <m:t>𝜆</m:t>
                    </m:r>
                    <m:sSup>
                      <m:sSupPr>
                        <m:ctrlPr>
                          <a:rPr lang="en-US" altLang="zh-CN" sz="1867" i="1" kern="0" dirty="0" smtClean="0">
                            <a:solidFill>
                              <a:schemeClr val="accent3">
                                <a:lumMod val="50000"/>
                              </a:schemeClr>
                            </a:solidFill>
                            <a:latin typeface="Cambria Math" panose="02040503050406030204" pitchFamily="18" charset="0"/>
                          </a:rPr>
                        </m:ctrlPr>
                      </m:sSupPr>
                      <m:e>
                        <m:d>
                          <m:dPr>
                            <m:begChr m:val="‖"/>
                            <m:endChr m:val="‖"/>
                            <m:ctrlPr>
                              <a:rPr lang="en-US" altLang="zh-CN" sz="1867" i="1" kern="0" dirty="0" smtClean="0">
                                <a:solidFill>
                                  <a:schemeClr val="accent3">
                                    <a:lumMod val="50000"/>
                                  </a:schemeClr>
                                </a:solidFill>
                                <a:latin typeface="Cambria Math" panose="02040503050406030204" pitchFamily="18" charset="0"/>
                              </a:rPr>
                            </m:ctrlPr>
                          </m:dPr>
                          <m:e>
                            <m:r>
                              <a:rPr lang="en-US" altLang="zh-CN" sz="1867" i="1" kern="0" dirty="0" smtClean="0">
                                <a:solidFill>
                                  <a:schemeClr val="accent3">
                                    <a:lumMod val="50000"/>
                                  </a:schemeClr>
                                </a:solidFill>
                                <a:latin typeface="Cambria Math" panose="02040503050406030204" pitchFamily="18" charset="0"/>
                              </a:rPr>
                              <m:t>h</m:t>
                            </m:r>
                          </m:e>
                        </m:d>
                      </m:e>
                      <m:sup>
                        <m:r>
                          <a:rPr lang="en-US" altLang="zh-CN" sz="1867" i="0" kern="0" dirty="0" smtClean="0">
                            <a:solidFill>
                              <a:schemeClr val="accent3">
                                <a:lumMod val="50000"/>
                              </a:schemeClr>
                            </a:solidFill>
                            <a:latin typeface="Cambria Math" panose="02040503050406030204" pitchFamily="18" charset="0"/>
                          </a:rPr>
                          <m:t>2</m:t>
                        </m:r>
                      </m:sup>
                    </m:sSup>
                  </m:oMath>
                </a14:m>
                <a:endParaRPr lang="en-US" altLang="zh-CN" sz="1867" kern="0" dirty="0" smtClean="0">
                  <a:solidFill>
                    <a:schemeClr val="accent3">
                      <a:lumMod val="50000"/>
                    </a:schemeClr>
                  </a:solidFill>
                </a:endParaRPr>
              </a:p>
              <a:p>
                <a:pPr marL="342900"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多特征通道计算优化：通道置信度</a:t>
                </a:r>
                <a14:m>
                  <m:oMath xmlns:m="http://schemas.openxmlformats.org/officeDocument/2006/math">
                    <m:r>
                      <a:rPr lang="en-US" altLang="zh-CN" sz="1867" b="0" i="1" kern="0" dirty="0" smtClean="0">
                        <a:solidFill>
                          <a:schemeClr val="accent3">
                            <a:lumMod val="50000"/>
                          </a:schemeClr>
                        </a:solidFill>
                        <a:latin typeface="Cambria Math" panose="02040503050406030204" pitchFamily="18" charset="0"/>
                      </a:rPr>
                      <m:t>𝑤</m:t>
                    </m:r>
                  </m:oMath>
                </a14:m>
                <a:endParaRPr lang="en-US" altLang="zh-CN" sz="1867" kern="0" dirty="0" smtClean="0">
                  <a:solidFill>
                    <a:schemeClr val="accent3">
                      <a:lumMod val="50000"/>
                    </a:schemeClr>
                  </a:solidFill>
                </a:endParaRPr>
              </a:p>
              <a:p>
                <a:pPr marL="800089" lvl="1"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采用通道置信度来计算相关响应 </a:t>
                </a:r>
                <a14:m>
                  <m:oMath xmlns:m="http://schemas.openxmlformats.org/officeDocument/2006/math">
                    <m:acc>
                      <m:accPr>
                        <m:chr m:val="̃"/>
                        <m:ctrlPr>
                          <a:rPr lang="en-US" altLang="zh-CN" sz="1867" i="1" kern="0" dirty="0">
                            <a:solidFill>
                              <a:schemeClr val="accent3">
                                <a:lumMod val="50000"/>
                              </a:schemeClr>
                            </a:solidFill>
                            <a:latin typeface="Cambria Math" panose="02040503050406030204" pitchFamily="18" charset="0"/>
                          </a:rPr>
                        </m:ctrlPr>
                      </m:accPr>
                      <m:e>
                        <m:r>
                          <a:rPr lang="en-US" altLang="zh-CN" sz="1867" i="1" kern="0" dirty="0">
                            <a:solidFill>
                              <a:schemeClr val="accent3">
                                <a:lumMod val="50000"/>
                              </a:schemeClr>
                            </a:solidFill>
                            <a:latin typeface="Cambria Math" panose="02040503050406030204" pitchFamily="18" charset="0"/>
                          </a:rPr>
                          <m:t>𝑔</m:t>
                        </m:r>
                      </m:e>
                    </m:acc>
                    <m:d>
                      <m:dPr>
                        <m:ctrlPr>
                          <a:rPr lang="en-US" altLang="zh-CN" sz="1867" i="1" kern="0" dirty="0">
                            <a:solidFill>
                              <a:schemeClr val="accent3">
                                <a:lumMod val="50000"/>
                              </a:schemeClr>
                            </a:solidFill>
                            <a:latin typeface="Cambria Math" panose="02040503050406030204" pitchFamily="18" charset="0"/>
                          </a:rPr>
                        </m:ctrlPr>
                      </m:dPr>
                      <m:e>
                        <m:r>
                          <a:rPr lang="en-US" altLang="zh-CN" sz="1867" i="1" kern="0" dirty="0">
                            <a:solidFill>
                              <a:schemeClr val="accent3">
                                <a:lumMod val="50000"/>
                              </a:schemeClr>
                            </a:solidFill>
                            <a:latin typeface="Cambria Math" panose="02040503050406030204" pitchFamily="18" charset="0"/>
                          </a:rPr>
                          <m:t>h</m:t>
                        </m:r>
                      </m:e>
                    </m:d>
                    <m:r>
                      <a:rPr lang="en-US" altLang="zh-CN" sz="1867" i="1" kern="0" dirty="0">
                        <a:solidFill>
                          <a:schemeClr val="accent3">
                            <a:lumMod val="50000"/>
                          </a:schemeClr>
                        </a:solidFill>
                        <a:latin typeface="Cambria Math" panose="02040503050406030204" pitchFamily="18" charset="0"/>
                      </a:rPr>
                      <m:t>=</m:t>
                    </m:r>
                    <m:nary>
                      <m:naryPr>
                        <m:chr m:val="∑"/>
                        <m:limLoc m:val="undOvr"/>
                        <m:grow m:val="on"/>
                        <m:ctrlPr>
                          <a:rPr lang="en-US" altLang="zh-CN" sz="1867" i="1" kern="0" dirty="0">
                            <a:solidFill>
                              <a:schemeClr val="accent3">
                                <a:lumMod val="50000"/>
                              </a:schemeClr>
                            </a:solidFill>
                            <a:latin typeface="Cambria Math" panose="02040503050406030204" pitchFamily="18" charset="0"/>
                          </a:rPr>
                        </m:ctrlPr>
                      </m:naryPr>
                      <m:sub>
                        <m:r>
                          <a:rPr lang="en-US" altLang="zh-CN" sz="1867" i="1" kern="0" dirty="0">
                            <a:solidFill>
                              <a:schemeClr val="accent3">
                                <a:lumMod val="50000"/>
                              </a:schemeClr>
                            </a:solidFill>
                            <a:latin typeface="Cambria Math" panose="02040503050406030204" pitchFamily="18" charset="0"/>
                          </a:rPr>
                          <m:t>𝑑</m:t>
                        </m:r>
                        <m:r>
                          <a:rPr lang="en-US" altLang="zh-CN" sz="1867" kern="0" dirty="0">
                            <a:solidFill>
                              <a:schemeClr val="accent3">
                                <a:lumMod val="50000"/>
                              </a:schemeClr>
                            </a:solidFill>
                            <a:latin typeface="Cambria Math" panose="02040503050406030204" pitchFamily="18" charset="0"/>
                          </a:rPr>
                          <m:t>=1</m:t>
                        </m:r>
                      </m:sub>
                      <m:sup>
                        <m:sSub>
                          <m:sSubPr>
                            <m:ctrlPr>
                              <a:rPr lang="en-US" altLang="zh-CN" sz="1867" i="1" kern="0" dirty="0">
                                <a:solidFill>
                                  <a:schemeClr val="accent3">
                                    <a:lumMod val="50000"/>
                                  </a:schemeClr>
                                </a:solidFill>
                                <a:latin typeface="Cambria Math" panose="02040503050406030204" pitchFamily="18" charset="0"/>
                              </a:rPr>
                            </m:ctrlPr>
                          </m:sSubPr>
                          <m:e>
                            <m:r>
                              <a:rPr lang="en-US" altLang="zh-CN" sz="1867" i="1" kern="0" dirty="0">
                                <a:solidFill>
                                  <a:schemeClr val="accent3">
                                    <a:lumMod val="50000"/>
                                  </a:schemeClr>
                                </a:solidFill>
                                <a:latin typeface="Cambria Math" panose="02040503050406030204" pitchFamily="18" charset="0"/>
                              </a:rPr>
                              <m:t>𝑁</m:t>
                            </m:r>
                          </m:e>
                          <m:sub>
                            <m:r>
                              <a:rPr lang="en-US" altLang="zh-CN" sz="1867" i="1" kern="0" dirty="0">
                                <a:solidFill>
                                  <a:schemeClr val="accent3">
                                    <a:lumMod val="50000"/>
                                  </a:schemeClr>
                                </a:solidFill>
                                <a:latin typeface="Cambria Math" panose="02040503050406030204" pitchFamily="18" charset="0"/>
                              </a:rPr>
                              <m:t>𝑐</m:t>
                            </m:r>
                          </m:sub>
                        </m:sSub>
                      </m:sup>
                      <m:e>
                        <m:sSub>
                          <m:sSubPr>
                            <m:ctrlPr>
                              <a:rPr lang="en-US" altLang="zh-CN" sz="1867" i="1" kern="0" dirty="0">
                                <a:solidFill>
                                  <a:schemeClr val="accent3">
                                    <a:lumMod val="50000"/>
                                  </a:schemeClr>
                                </a:solidFill>
                                <a:latin typeface="Cambria Math" panose="02040503050406030204" pitchFamily="18" charset="0"/>
                              </a:rPr>
                            </m:ctrlPr>
                          </m:sSubPr>
                          <m:e>
                            <m:r>
                              <a:rPr lang="en-US" altLang="zh-CN" sz="1867" i="1" kern="0" dirty="0">
                                <a:solidFill>
                                  <a:schemeClr val="accent3">
                                    <a:lumMod val="50000"/>
                                  </a:schemeClr>
                                </a:solidFill>
                                <a:latin typeface="Cambria Math" panose="02040503050406030204" pitchFamily="18" charset="0"/>
                              </a:rPr>
                              <m:t>𝑓</m:t>
                            </m:r>
                          </m:e>
                          <m:sub>
                            <m:r>
                              <a:rPr lang="en-US" altLang="zh-CN" sz="1867" i="1" kern="0" dirty="0">
                                <a:solidFill>
                                  <a:schemeClr val="accent3">
                                    <a:lumMod val="50000"/>
                                  </a:schemeClr>
                                </a:solidFill>
                                <a:latin typeface="Cambria Math" panose="02040503050406030204" pitchFamily="18" charset="0"/>
                              </a:rPr>
                              <m:t>𝑑</m:t>
                            </m:r>
                          </m:sub>
                        </m:sSub>
                        <m:sSub>
                          <m:sSubPr>
                            <m:ctrlPr>
                              <a:rPr lang="en-US" altLang="zh-CN" sz="1867" i="1" kern="0" dirty="0">
                                <a:solidFill>
                                  <a:schemeClr val="accent3">
                                    <a:lumMod val="50000"/>
                                  </a:schemeClr>
                                </a:solidFill>
                                <a:latin typeface="Cambria Math" panose="02040503050406030204" pitchFamily="18" charset="0"/>
                              </a:rPr>
                            </m:ctrlPr>
                          </m:sSubPr>
                          <m:e>
                            <m:r>
                              <a:rPr lang="en-US" altLang="zh-CN" sz="1867" i="1" kern="0" dirty="0">
                                <a:solidFill>
                                  <a:schemeClr val="accent3">
                                    <a:lumMod val="50000"/>
                                  </a:schemeClr>
                                </a:solidFill>
                                <a:latin typeface="Cambria Math" panose="02040503050406030204" pitchFamily="18" charset="0"/>
                                <a:ea typeface="Cambria Math" panose="02040503050406030204" pitchFamily="18" charset="0"/>
                              </a:rPr>
                              <m:t>∗</m:t>
                            </m:r>
                            <m:r>
                              <a:rPr lang="en-US" altLang="zh-CN" sz="1867" i="1" kern="0" dirty="0">
                                <a:solidFill>
                                  <a:schemeClr val="accent3">
                                    <a:lumMod val="50000"/>
                                  </a:schemeClr>
                                </a:solidFill>
                                <a:latin typeface="Cambria Math" panose="02040503050406030204" pitchFamily="18" charset="0"/>
                              </a:rPr>
                              <m:t>h</m:t>
                            </m:r>
                          </m:e>
                          <m:sub>
                            <m:r>
                              <a:rPr lang="en-US" altLang="zh-CN" sz="1867" i="1" kern="0" dirty="0">
                                <a:solidFill>
                                  <a:schemeClr val="accent3">
                                    <a:lumMod val="50000"/>
                                  </a:schemeClr>
                                </a:solidFill>
                                <a:latin typeface="Cambria Math" panose="02040503050406030204" pitchFamily="18" charset="0"/>
                              </a:rPr>
                              <m:t>𝑑</m:t>
                            </m:r>
                          </m:sub>
                        </m:sSub>
                      </m:e>
                    </m:nary>
                    <m:r>
                      <a:rPr lang="en-US" altLang="zh-CN" sz="1867" i="1" kern="0" dirty="0">
                        <a:solidFill>
                          <a:schemeClr val="accent3">
                            <a:lumMod val="50000"/>
                          </a:schemeClr>
                        </a:solidFill>
                        <a:latin typeface="Cambria Math" panose="02040503050406030204" pitchFamily="18" charset="0"/>
                        <a:ea typeface="Cambria Math" panose="02040503050406030204" pitchFamily="18" charset="0"/>
                      </a:rPr>
                      <m:t>∙</m:t>
                    </m:r>
                    <m:sSub>
                      <m:sSubPr>
                        <m:ctrlPr>
                          <a:rPr lang="en-US" altLang="zh-CN" sz="1867" b="0" i="1" kern="0" dirty="0" smtClean="0">
                            <a:solidFill>
                              <a:schemeClr val="accent3">
                                <a:lumMod val="50000"/>
                              </a:schemeClr>
                            </a:solidFill>
                            <a:latin typeface="Cambria Math" panose="02040503050406030204" pitchFamily="18" charset="0"/>
                          </a:rPr>
                        </m:ctrlPr>
                      </m:sSubPr>
                      <m:e>
                        <m:acc>
                          <m:accPr>
                            <m:chr m:val="̃"/>
                            <m:ctrlPr>
                              <a:rPr lang="en-US" altLang="zh-CN" sz="1867" i="1" kern="0" dirty="0">
                                <a:solidFill>
                                  <a:schemeClr val="accent3">
                                    <a:lumMod val="50000"/>
                                  </a:schemeClr>
                                </a:solidFill>
                                <a:latin typeface="Cambria Math" panose="02040503050406030204" pitchFamily="18" charset="0"/>
                              </a:rPr>
                            </m:ctrlPr>
                          </m:accPr>
                          <m:e>
                            <m:r>
                              <a:rPr lang="en-US" altLang="zh-CN" sz="1867" b="0" i="1" kern="0" dirty="0" smtClean="0">
                                <a:solidFill>
                                  <a:schemeClr val="accent3">
                                    <a:lumMod val="50000"/>
                                  </a:schemeClr>
                                </a:solidFill>
                                <a:latin typeface="Cambria Math" panose="02040503050406030204" pitchFamily="18" charset="0"/>
                              </a:rPr>
                              <m:t>𝑤</m:t>
                            </m:r>
                          </m:e>
                        </m:acc>
                      </m:e>
                      <m:sub>
                        <m:r>
                          <a:rPr lang="en-US" altLang="zh-CN" sz="1867" b="0" i="1" kern="0" dirty="0" smtClean="0">
                            <a:solidFill>
                              <a:schemeClr val="accent3">
                                <a:lumMod val="50000"/>
                              </a:schemeClr>
                            </a:solidFill>
                            <a:latin typeface="Cambria Math" panose="02040503050406030204" pitchFamily="18" charset="0"/>
                          </a:rPr>
                          <m:t>𝑑</m:t>
                        </m:r>
                      </m:sub>
                    </m:sSub>
                  </m:oMath>
                </a14:m>
                <a:endParaRPr lang="en-US" altLang="zh-CN" sz="1867" kern="0" dirty="0" smtClean="0">
                  <a:solidFill>
                    <a:schemeClr val="accent3">
                      <a:lumMod val="50000"/>
                    </a:schemeClr>
                  </a:solidFill>
                </a:endParaRPr>
              </a:p>
              <a:p>
                <a:pPr marL="342900"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尺度和非矩形区域优化：空间置信度</a:t>
                </a:r>
                <a14:m>
                  <m:oMath xmlns:m="http://schemas.openxmlformats.org/officeDocument/2006/math">
                    <m:r>
                      <a:rPr lang="en-US" altLang="zh-CN" sz="1867" b="0" i="1" kern="0" dirty="0">
                        <a:solidFill>
                          <a:schemeClr val="accent3">
                            <a:lumMod val="50000"/>
                          </a:schemeClr>
                        </a:solidFill>
                        <a:latin typeface="Cambria Math" panose="02040503050406030204" pitchFamily="18" charset="0"/>
                      </a:rPr>
                      <m:t>𝑚</m:t>
                    </m:r>
                  </m:oMath>
                </a14:m>
                <a:endParaRPr lang="en-US" altLang="zh-CN" sz="1867" kern="0" dirty="0" smtClean="0">
                  <a:solidFill>
                    <a:schemeClr val="accent3">
                      <a:lumMod val="50000"/>
                    </a:schemeClr>
                  </a:solidFill>
                </a:endParaRPr>
              </a:p>
              <a:p>
                <a:pPr marL="800089" lvl="1" indent="-342900" defTabSz="1219170">
                  <a:lnSpc>
                    <a:spcPct val="150000"/>
                  </a:lnSpc>
                  <a:buFont typeface="Arial" panose="020B0604020202020204" pitchFamily="34" charset="0"/>
                  <a:buChar char="•"/>
                </a:pPr>
                <a:r>
                  <a:rPr lang="en-US" altLang="zh-CN" sz="1867" kern="0" dirty="0" smtClean="0">
                    <a:solidFill>
                      <a:schemeClr val="accent3">
                        <a:lumMod val="50000"/>
                      </a:schemeClr>
                    </a:solidFill>
                  </a:rPr>
                  <a:t>m</a:t>
                </a:r>
                <a:r>
                  <a:rPr lang="zh-CN" altLang="en-US" sz="1867" kern="0" dirty="0" smtClean="0">
                    <a:solidFill>
                      <a:schemeClr val="accent3">
                        <a:lumMod val="50000"/>
                      </a:schemeClr>
                    </a:solidFill>
                  </a:rPr>
                  <a:t>为一个元素值为</a:t>
                </a:r>
                <a:r>
                  <a:rPr lang="en-US" altLang="zh-CN" sz="1867" kern="0" dirty="0" smtClean="0">
                    <a:solidFill>
                      <a:schemeClr val="accent3">
                        <a:lumMod val="50000"/>
                      </a:schemeClr>
                    </a:solidFill>
                  </a:rPr>
                  <a:t>0</a:t>
                </a:r>
                <a:r>
                  <a:rPr lang="zh-CN" altLang="en-US" sz="1867" kern="0" dirty="0" smtClean="0">
                    <a:solidFill>
                      <a:schemeClr val="accent3">
                        <a:lumMod val="50000"/>
                      </a:schemeClr>
                    </a:solidFill>
                  </a:rPr>
                  <a:t>或</a:t>
                </a:r>
                <a:r>
                  <a:rPr lang="en-US" altLang="zh-CN" sz="1867" kern="0" dirty="0" smtClean="0">
                    <a:solidFill>
                      <a:schemeClr val="accent3">
                        <a:lumMod val="50000"/>
                      </a:schemeClr>
                    </a:solidFill>
                  </a:rPr>
                  <a:t>1</a:t>
                </a:r>
                <a:r>
                  <a:rPr lang="zh-CN" altLang="en-US" sz="1867" kern="0" dirty="0" smtClean="0">
                    <a:solidFill>
                      <a:schemeClr val="accent3">
                        <a:lumMod val="50000"/>
                      </a:schemeClr>
                    </a:solidFill>
                  </a:rPr>
                  <a:t>的矩阵，由各像素点的颜色和它离上一帧目标位置的距离得到</a:t>
                </a:r>
                <a:endParaRPr lang="en-US" altLang="zh-CN" sz="1867" kern="0" dirty="0" smtClean="0">
                  <a:solidFill>
                    <a:schemeClr val="accent3">
                      <a:lumMod val="50000"/>
                    </a:schemeClr>
                  </a:solidFill>
                </a:endParaRPr>
              </a:p>
              <a:p>
                <a:pPr marL="800089" lvl="1" indent="-342900" defTabSz="1219170">
                  <a:lnSpc>
                    <a:spcPct val="150000"/>
                  </a:lnSpc>
                  <a:buFont typeface="Arial" panose="020B0604020202020204" pitchFamily="34" charset="0"/>
                  <a:buChar char="•"/>
                </a:pPr>
                <a:r>
                  <a:rPr lang="zh-CN" altLang="en-US" sz="1867" kern="0" dirty="0" smtClean="0">
                    <a:solidFill>
                      <a:schemeClr val="accent3">
                        <a:lumMod val="50000"/>
                      </a:schemeClr>
                    </a:solidFill>
                  </a:rPr>
                  <a:t>将</a:t>
                </a:r>
                <a:r>
                  <a:rPr lang="en-US" altLang="zh-CN" sz="1867" kern="0" dirty="0">
                    <a:solidFill>
                      <a:schemeClr val="accent3">
                        <a:lumMod val="50000"/>
                      </a:schemeClr>
                    </a:solidFill>
                  </a:rPr>
                  <a:t>m</a:t>
                </a:r>
                <a:r>
                  <a:rPr lang="zh-CN" altLang="en-US" sz="1867" kern="0" dirty="0" smtClean="0">
                    <a:solidFill>
                      <a:schemeClr val="accent3">
                        <a:lumMod val="50000"/>
                      </a:schemeClr>
                    </a:solidFill>
                  </a:rPr>
                  <a:t>与滤波器</a:t>
                </a:r>
                <a:r>
                  <a:rPr lang="en-US" altLang="zh-CN" sz="1867" kern="0" dirty="0" smtClean="0">
                    <a:solidFill>
                      <a:schemeClr val="accent3">
                        <a:lumMod val="50000"/>
                      </a:schemeClr>
                    </a:solidFill>
                  </a:rPr>
                  <a:t>h</a:t>
                </a:r>
                <a:r>
                  <a:rPr lang="zh-CN" altLang="en-US" sz="1867" kern="0" dirty="0" smtClean="0">
                    <a:solidFill>
                      <a:schemeClr val="accent3">
                        <a:lumMod val="50000"/>
                      </a:schemeClr>
                    </a:solidFill>
                  </a:rPr>
                  <a:t>进行点乘，为相关滤波加上空域限制 </a:t>
                </a:r>
                <a14:m>
                  <m:oMath xmlns:m="http://schemas.openxmlformats.org/officeDocument/2006/math">
                    <m:sSub>
                      <m:sSubPr>
                        <m:ctrlPr>
                          <a:rPr lang="en-US" altLang="zh-CN" sz="1867" b="0" i="1" kern="0" smtClean="0">
                            <a:solidFill>
                              <a:schemeClr val="accent3">
                                <a:lumMod val="50000"/>
                              </a:schemeClr>
                            </a:solidFill>
                            <a:latin typeface="Cambria Math" panose="02040503050406030204" pitchFamily="18" charset="0"/>
                          </a:rPr>
                        </m:ctrlPr>
                      </m:sSubPr>
                      <m:e>
                        <m:r>
                          <a:rPr lang="en-US" altLang="zh-CN" sz="1867" b="0" i="1" kern="0" smtClean="0">
                            <a:solidFill>
                              <a:schemeClr val="accent3">
                                <a:lumMod val="50000"/>
                              </a:schemeClr>
                            </a:solidFill>
                            <a:latin typeface="Cambria Math" panose="02040503050406030204" pitchFamily="18" charset="0"/>
                          </a:rPr>
                          <m:t>h</m:t>
                        </m:r>
                      </m:e>
                      <m:sub>
                        <m:r>
                          <a:rPr lang="en-US" altLang="zh-CN" sz="1867" b="0" i="1" kern="0" smtClean="0">
                            <a:solidFill>
                              <a:schemeClr val="accent3">
                                <a:lumMod val="50000"/>
                              </a:schemeClr>
                            </a:solidFill>
                            <a:latin typeface="Cambria Math" panose="02040503050406030204" pitchFamily="18" charset="0"/>
                          </a:rPr>
                          <m:t>𝑐</m:t>
                        </m:r>
                      </m:sub>
                    </m:sSub>
                    <m:r>
                      <a:rPr lang="en-US" altLang="zh-CN" sz="1867" b="0" i="1" kern="0" smtClean="0">
                        <a:solidFill>
                          <a:schemeClr val="accent3">
                            <a:lumMod val="50000"/>
                          </a:schemeClr>
                        </a:solidFill>
                        <a:latin typeface="Cambria Math" panose="02040503050406030204" pitchFamily="18" charset="0"/>
                      </a:rPr>
                      <m:t>−</m:t>
                    </m:r>
                    <m:r>
                      <a:rPr lang="en-US" altLang="zh-CN" sz="1867" b="0" i="1" kern="0" smtClean="0">
                        <a:solidFill>
                          <a:schemeClr val="accent3">
                            <a:lumMod val="50000"/>
                          </a:schemeClr>
                        </a:solidFill>
                        <a:latin typeface="Cambria Math" panose="02040503050406030204" pitchFamily="18" charset="0"/>
                      </a:rPr>
                      <m:t>𝑚</m:t>
                    </m:r>
                    <m:r>
                      <a:rPr lang="en-US" altLang="zh-CN" sz="1867" b="0" i="1" kern="0" smtClean="0">
                        <a:solidFill>
                          <a:schemeClr val="accent3">
                            <a:lumMod val="50000"/>
                          </a:schemeClr>
                        </a:solidFill>
                        <a:latin typeface="Cambria Math" panose="02040503050406030204" pitchFamily="18" charset="0"/>
                        <a:ea typeface="Cambria Math" panose="02040503050406030204" pitchFamily="18" charset="0"/>
                      </a:rPr>
                      <m:t>⨀</m:t>
                    </m:r>
                    <m:r>
                      <a:rPr lang="en-US" altLang="zh-CN" sz="1867" b="0" i="1" kern="0" smtClean="0">
                        <a:solidFill>
                          <a:schemeClr val="accent3">
                            <a:lumMod val="50000"/>
                          </a:schemeClr>
                        </a:solidFill>
                        <a:latin typeface="Cambria Math" panose="02040503050406030204" pitchFamily="18" charset="0"/>
                        <a:ea typeface="Cambria Math" panose="02040503050406030204" pitchFamily="18" charset="0"/>
                      </a:rPr>
                      <m:t>h</m:t>
                    </m:r>
                    <m:r>
                      <a:rPr lang="en-US" altLang="zh-CN" sz="1867" b="0" i="1" kern="0" smtClean="0">
                        <a:solidFill>
                          <a:schemeClr val="accent3">
                            <a:lumMod val="50000"/>
                          </a:schemeClr>
                        </a:solidFill>
                        <a:latin typeface="Cambria Math" panose="02040503050406030204" pitchFamily="18" charset="0"/>
                        <a:ea typeface="Cambria Math" panose="02040503050406030204" pitchFamily="18" charset="0"/>
                      </a:rPr>
                      <m:t>≡0</m:t>
                    </m:r>
                  </m:oMath>
                </a14:m>
                <a:endParaRPr lang="en-US" altLang="zh-CN" sz="1867" kern="0" dirty="0" smtClean="0">
                  <a:solidFill>
                    <a:schemeClr val="accent3">
                      <a:lumMod val="50000"/>
                    </a:schemeClr>
                  </a:solidFill>
                </a:endParaRPr>
              </a:p>
              <a:p>
                <a:pPr marL="342900" indent="-342900" defTabSz="1219170">
                  <a:lnSpc>
                    <a:spcPct val="150000"/>
                  </a:lnSpc>
                  <a:buFont typeface="Arial" panose="020B0604020202020204" pitchFamily="34" charset="0"/>
                  <a:buChar char="•"/>
                </a:pPr>
                <a:r>
                  <a:rPr lang="zh-CN" altLang="en-US" sz="1867" kern="0" dirty="0">
                    <a:solidFill>
                      <a:schemeClr val="accent3">
                        <a:lumMod val="50000"/>
                      </a:schemeClr>
                    </a:solidFill>
                  </a:rPr>
                  <a:t>尺度</a:t>
                </a:r>
                <a14:m>
                  <m:oMath xmlns:m="http://schemas.openxmlformats.org/officeDocument/2006/math">
                    <m:sSub>
                      <m:sSubPr>
                        <m:ctrlPr>
                          <a:rPr lang="en-US" altLang="zh-CN" sz="1867" i="1" kern="0" dirty="0">
                            <a:solidFill>
                              <a:schemeClr val="accent3">
                                <a:lumMod val="50000"/>
                              </a:schemeClr>
                            </a:solidFill>
                            <a:latin typeface="Cambria Math" panose="02040503050406030204" pitchFamily="18" charset="0"/>
                          </a:rPr>
                        </m:ctrlPr>
                      </m:sSubPr>
                      <m:e>
                        <m:r>
                          <a:rPr lang="en-US" altLang="zh-CN" sz="1867" i="1" kern="0" dirty="0">
                            <a:solidFill>
                              <a:schemeClr val="accent3">
                                <a:lumMod val="50000"/>
                              </a:schemeClr>
                            </a:solidFill>
                            <a:latin typeface="Cambria Math" panose="02040503050406030204" pitchFamily="18" charset="0"/>
                          </a:rPr>
                          <m:t>𝑠</m:t>
                        </m:r>
                      </m:e>
                      <m:sub>
                        <m:r>
                          <a:rPr lang="en-US" altLang="zh-CN" sz="1867" i="1" kern="0" dirty="0">
                            <a:solidFill>
                              <a:schemeClr val="accent3">
                                <a:lumMod val="50000"/>
                              </a:schemeClr>
                            </a:solidFill>
                            <a:latin typeface="Cambria Math" panose="02040503050406030204" pitchFamily="18" charset="0"/>
                          </a:rPr>
                          <m:t>𝑡</m:t>
                        </m:r>
                      </m:sub>
                    </m:sSub>
                  </m:oMath>
                </a14:m>
                <a:r>
                  <a:rPr lang="zh-CN" altLang="en-US" sz="1867" kern="0" dirty="0">
                    <a:solidFill>
                      <a:schemeClr val="accent3">
                        <a:lumMod val="50000"/>
                      </a:schemeClr>
                    </a:solidFill>
                  </a:rPr>
                  <a:t>：使用</a:t>
                </a:r>
                <a:r>
                  <a:rPr lang="en-US" altLang="zh-CN" sz="1867" kern="0" dirty="0">
                    <a:solidFill>
                      <a:schemeClr val="accent3">
                        <a:lumMod val="50000"/>
                      </a:schemeClr>
                    </a:solidFill>
                  </a:rPr>
                  <a:t>DSST</a:t>
                </a:r>
                <a:r>
                  <a:rPr lang="zh-CN" altLang="en-US" sz="1867" kern="0" dirty="0">
                    <a:solidFill>
                      <a:schemeClr val="accent3">
                        <a:lumMod val="50000"/>
                      </a:schemeClr>
                    </a:solidFill>
                  </a:rPr>
                  <a:t>算法进行估计和</a:t>
                </a:r>
                <a:r>
                  <a:rPr lang="zh-CN" altLang="en-US" sz="1867" kern="0" dirty="0" smtClean="0">
                    <a:solidFill>
                      <a:schemeClr val="accent3">
                        <a:lumMod val="50000"/>
                      </a:schemeClr>
                    </a:solidFill>
                  </a:rPr>
                  <a:t>更新</a:t>
                </a:r>
                <a:endParaRPr lang="en-US" altLang="zh-CN" sz="1867" kern="0" dirty="0">
                  <a:solidFill>
                    <a:schemeClr val="accent3">
                      <a:lumMod val="50000"/>
                    </a:schemeClr>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502691" y="1048149"/>
                <a:ext cx="10962478" cy="5448030"/>
              </a:xfrm>
              <a:prstGeom prst="rect">
                <a:avLst/>
              </a:prstGeom>
              <a:blipFill>
                <a:blip r:embed="rId3"/>
                <a:stretch>
                  <a:fillRect l="-3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4011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多彩2">
      <a:dk1>
        <a:srgbClr val="000000"/>
      </a:dk1>
      <a:lt1>
        <a:srgbClr val="FFFFFF"/>
      </a:lt1>
      <a:dk2>
        <a:srgbClr val="000000"/>
      </a:dk2>
      <a:lt2>
        <a:srgbClr val="FFFFFF"/>
      </a:lt2>
      <a:accent1>
        <a:srgbClr val="BF3420"/>
      </a:accent1>
      <a:accent2>
        <a:srgbClr val="FDA907"/>
      </a:accent2>
      <a:accent3>
        <a:srgbClr val="95BC49"/>
      </a:accent3>
      <a:accent4>
        <a:srgbClr val="1A7BAE"/>
      </a:accent4>
      <a:accent5>
        <a:srgbClr val="4BACC6"/>
      </a:accent5>
      <a:accent6>
        <a:srgbClr val="F79646"/>
      </a:accent6>
      <a:hlink>
        <a:srgbClr val="0000FF"/>
      </a:hlink>
      <a:folHlink>
        <a:srgbClr val="800080"/>
      </a:folHlink>
    </a:clrScheme>
    <a:fontScheme name="常用字体2">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theme>
</file>

<file path=ppt/theme/theme2.xml><?xml version="1.0" encoding="utf-8"?>
<a:theme xmlns:a="http://schemas.openxmlformats.org/drawingml/2006/main" name="OfficePLUS">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7877</TotalTime>
  <Words>2673</Words>
  <Application>Microsoft Office PowerPoint</Application>
  <PresentationFormat>宽屏</PresentationFormat>
  <Paragraphs>259</Paragraphs>
  <Slides>25</Slides>
  <Notes>21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25</vt:i4>
      </vt:variant>
    </vt:vector>
  </HeadingPairs>
  <TitlesOfParts>
    <vt:vector size="36" baseType="lpstr">
      <vt:lpstr>等线</vt:lpstr>
      <vt:lpstr>宋体</vt:lpstr>
      <vt:lpstr>微软雅黑</vt:lpstr>
      <vt:lpstr>Arial</vt:lpstr>
      <vt:lpstr>Cambria Math</vt:lpstr>
      <vt:lpstr>Century Gothic</vt:lpstr>
      <vt:lpstr>Impact</vt:lpstr>
      <vt:lpstr>Segoe UI Light</vt:lpstr>
      <vt:lpstr>Wingdings</vt:lpstr>
      <vt:lpstr>Office 主题</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Qing Wei</cp:lastModifiedBy>
  <cp:revision>418</cp:revision>
  <dcterms:created xsi:type="dcterms:W3CDTF">2015-08-18T02:51:41Z</dcterms:created>
  <dcterms:modified xsi:type="dcterms:W3CDTF">2019-06-05T03:57:30Z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2017-12-21T06:36:36.2809056Z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